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4"/>
  </p:notesMasterIdLst>
  <p:sldIdLst>
    <p:sldId id="256" r:id="rId2"/>
    <p:sldId id="263" r:id="rId3"/>
    <p:sldId id="264" r:id="rId4"/>
    <p:sldId id="265" r:id="rId5"/>
    <p:sldId id="266" r:id="rId6"/>
    <p:sldId id="267" r:id="rId7"/>
    <p:sldId id="268" r:id="rId8"/>
    <p:sldId id="269" r:id="rId9"/>
    <p:sldId id="270" r:id="rId10"/>
    <p:sldId id="271" r:id="rId11"/>
    <p:sldId id="272" r:id="rId12"/>
    <p:sldId id="273" r:id="rId13"/>
  </p:sldIdLst>
  <p:sldSz cx="9144000" cy="5143500" type="screen16x9"/>
  <p:notesSz cx="6858000" cy="9144000"/>
  <p:embeddedFontLst>
    <p:embeddedFont>
      <p:font typeface="Century Gothic" panose="020B0502020202020204" pitchFamily="34" charset="0"/>
      <p:regular r:id="rId15"/>
      <p:bold r:id="rId16"/>
      <p:italic r:id="rId17"/>
      <p:boldItalic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 roundtripDataSignature="AMtx7mj4cr6MdaxHVxoAyHLBcdwA+fxD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60"/>
  </p:normalViewPr>
  <p:slideViewPr>
    <p:cSldViewPr snapToGrid="0">
      <p:cViewPr>
        <p:scale>
          <a:sx n="147" d="100"/>
          <a:sy n="147" d="100"/>
        </p:scale>
        <p:origin x="744" y="4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92845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8246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6696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3956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521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5416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654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2594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5793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9570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4319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fr-FR"/>
              <a:t>Modifiez le style du titre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129608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fr-FR"/>
              <a:t>Modifiez le style du titre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754033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856059" y="457201"/>
            <a:ext cx="7429499" cy="2343149"/>
          </a:xfrm>
        </p:spPr>
        <p:txBody>
          <a:bodyPr anchor="ctr">
            <a:normAutofit/>
          </a:bodyPr>
          <a:lstStyle>
            <a:lvl1pPr algn="l">
              <a:defRPr sz="2400" b="0" cap="all"/>
            </a:lvl1pPr>
          </a:lstStyle>
          <a:p>
            <a:r>
              <a:rPr lang="fr-FR"/>
              <a:t>Modifiez le style du titre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708108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59" y="457201"/>
            <a:ext cx="6972299" cy="2057399"/>
          </a:xfrm>
        </p:spPr>
        <p:txBody>
          <a:bodyPr anchor="ctr">
            <a:normAutofit/>
          </a:bodyPr>
          <a:lstStyle>
            <a:lvl1pPr algn="l">
              <a:defRPr sz="24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fr-FR"/>
              <a:t>Cliquez pour modifier les styles du texte du masque</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026383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fr-FR"/>
              <a:t>Modifiez le style du titre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fr-FR"/>
              <a:t>Cliquez pour modifier les styles du texte du masque</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094619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59"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fr-FR"/>
              <a:t>Modifiez le style du titre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627281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856059" y="457201"/>
            <a:ext cx="7429499" cy="20573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509808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Title 1"/>
          <p:cNvSpPr>
            <a:spLocks noGrp="1"/>
          </p:cNvSpPr>
          <p:nvPr>
            <p:ph type="title"/>
          </p:nvPr>
        </p:nvSpPr>
        <p:spPr>
          <a:xfrm>
            <a:off x="856059" y="457200"/>
            <a:ext cx="7429499" cy="142875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766199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79805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87655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fr-FR"/>
              <a:t>Modifiez le style du titre</a:t>
            </a:r>
            <a:endParaRPr lang="en-US" dirty="0"/>
          </a:p>
        </p:txBody>
      </p:sp>
      <p:sp>
        <p:nvSpPr>
          <p:cNvPr id="3" name="Text Placeholder 2"/>
          <p:cNvSpPr>
            <a:spLocks noGrp="1"/>
          </p:cNvSpPr>
          <p:nvPr>
            <p:ph type="body" idx="1"/>
          </p:nvPr>
        </p:nvSpPr>
        <p:spPr>
          <a:xfrm>
            <a:off x="1313258"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600903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638674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71961" y="1993899"/>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676652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5893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09788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fr-FR"/>
              <a:t>Modifiez le style du titre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933909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56058" y="1200150"/>
            <a:ext cx="4000501" cy="1028700"/>
          </a:xfrm>
        </p:spPr>
        <p:txBody>
          <a:bodyPr anchor="b">
            <a:normAutofit/>
          </a:bodyPr>
          <a:lstStyle>
            <a:lvl1pPr algn="l">
              <a:defRPr sz="2100" b="0"/>
            </a:lvl1pPr>
          </a:lstStyle>
          <a:p>
            <a:r>
              <a:rPr lang="fr-FR"/>
              <a:t>Modifiez le style du titre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856058"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a:xfrm>
            <a:off x="4799409" y="4412457"/>
            <a:ext cx="685800" cy="273844"/>
          </a:xfrm>
        </p:spPr>
        <p:txBody>
          <a:bodyPr/>
          <a:lstStyle/>
          <a:p>
            <a:endParaRPr lang="fr-FR"/>
          </a:p>
        </p:txBody>
      </p:sp>
      <p:sp>
        <p:nvSpPr>
          <p:cNvPr id="6" name="Footer Placeholder 5"/>
          <p:cNvSpPr>
            <a:spLocks noGrp="1"/>
          </p:cNvSpPr>
          <p:nvPr>
            <p:ph type="ftr" sz="quarter" idx="11"/>
          </p:nvPr>
        </p:nvSpPr>
        <p:spPr>
          <a:xfrm>
            <a:off x="856059" y="4412457"/>
            <a:ext cx="3829050" cy="273844"/>
          </a:xfrm>
        </p:spPr>
        <p:txBody>
          <a:bodyPr/>
          <a:lstStyle/>
          <a:p>
            <a:endParaRPr lang="fr-FR"/>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455795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59" y="457200"/>
            <a:ext cx="7429499" cy="142875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56059" y="2000250"/>
            <a:ext cx="7429499" cy="2343151"/>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fr-FR"/>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fr-FR"/>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29785657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hf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8.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7.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png"/><Relationship Id="rId7" Type="http://schemas.openxmlformats.org/officeDocument/2006/relationships/image" Target="../media/image17.png"/><Relationship Id="rId12" Type="http://schemas.microsoft.com/office/2007/relationships/hdphoto" Target="../media/hdphoto10.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19.png"/><Relationship Id="rId5" Type="http://schemas.openxmlformats.org/officeDocument/2006/relationships/image" Target="../media/image16.png"/><Relationship Id="rId10" Type="http://schemas.microsoft.com/office/2007/relationships/hdphoto" Target="../media/hdphoto9.wdp"/><Relationship Id="rId4" Type="http://schemas.openxmlformats.org/officeDocument/2006/relationships/image" Target="../media/image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png"/><Relationship Id="rId7" Type="http://schemas.openxmlformats.org/officeDocument/2006/relationships/image" Target="../media/image21.png"/><Relationship Id="rId12" Type="http://schemas.microsoft.com/office/2007/relationships/hdphoto" Target="../media/hdphoto14.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1.wdp"/><Relationship Id="rId11" Type="http://schemas.openxmlformats.org/officeDocument/2006/relationships/image" Target="../media/image23.png"/><Relationship Id="rId5" Type="http://schemas.openxmlformats.org/officeDocument/2006/relationships/image" Target="../media/image20.png"/><Relationship Id="rId10" Type="http://schemas.microsoft.com/office/2007/relationships/hdphoto" Target="../media/hdphoto13.wdp"/><Relationship Id="rId4" Type="http://schemas.openxmlformats.org/officeDocument/2006/relationships/image" Target="../media/image3.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2.png"/><Relationship Id="rId7" Type="http://schemas.openxmlformats.org/officeDocument/2006/relationships/image" Target="../media/image25.png"/><Relationship Id="rId12" Type="http://schemas.microsoft.com/office/2007/relationships/hdphoto" Target="../media/hdphoto18.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5.wdp"/><Relationship Id="rId11" Type="http://schemas.openxmlformats.org/officeDocument/2006/relationships/image" Target="../media/image27.png"/><Relationship Id="rId5" Type="http://schemas.openxmlformats.org/officeDocument/2006/relationships/image" Target="../media/image24.png"/><Relationship Id="rId10" Type="http://schemas.microsoft.com/office/2007/relationships/hdphoto" Target="../media/hdphoto17.wdp"/><Relationship Id="rId4" Type="http://schemas.openxmlformats.org/officeDocument/2006/relationships/image" Target="../media/image3.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9" name="Google Shape;149;p1" descr="Une image contenant Police, Graphique, symbole, logo&#10;&#10;Description générée automatiquement"/>
          <p:cNvPicPr preferRelativeResize="0">
            <a:picLocks noGrp="1"/>
          </p:cNvPicPr>
          <p:nvPr>
            <p:ph idx="1"/>
          </p:nvPr>
        </p:nvPicPr>
        <p:blipFill rotWithShape="1">
          <a:blip r:embed="rId4">
            <a:alphaModFix/>
          </a:blip>
          <a:srcRect/>
          <a:stretch/>
        </p:blipFill>
        <p:spPr>
          <a:xfrm>
            <a:off x="-55521" y="239946"/>
            <a:ext cx="7310775" cy="2716355"/>
          </a:xfrm>
          <a:prstGeom prst="rect">
            <a:avLst/>
          </a:prstGeom>
          <a:noFill/>
          <a:ln>
            <a:noFill/>
          </a:ln>
          <a:effectLst>
            <a:outerShdw blurRad="25400">
              <a:srgbClr val="000000">
                <a:alpha val="45882"/>
              </a:srgbClr>
            </a:outerShdw>
          </a:effectLst>
        </p:spPr>
      </p:pic>
      <p:sp>
        <p:nvSpPr>
          <p:cNvPr id="150" name="Google Shape;150;p1"/>
          <p:cNvSpPr txBox="1">
            <a:spLocks noGrp="1"/>
          </p:cNvSpPr>
          <p:nvPr>
            <p:ph type="body" idx="4294967295"/>
          </p:nvPr>
        </p:nvSpPr>
        <p:spPr>
          <a:xfrm>
            <a:off x="7524532" y="2035762"/>
            <a:ext cx="1403350" cy="1387475"/>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Autofit/>
          </a:bodyPr>
          <a:lstStyle/>
          <a:p>
            <a:pPr marL="0" lvl="0" indent="0" algn="l" rtl="0">
              <a:lnSpc>
                <a:spcPct val="90000"/>
              </a:lnSpc>
              <a:spcBef>
                <a:spcPts val="240"/>
              </a:spcBef>
              <a:spcAft>
                <a:spcPts val="0"/>
              </a:spcAft>
              <a:buSzPts val="840"/>
              <a:buFont typeface="Noto Sans Symbols"/>
              <a:buNone/>
            </a:pPr>
            <a:r>
              <a:rPr lang="fr-FR" sz="1200" dirty="0">
                <a:solidFill>
                  <a:schemeClr val="tx1"/>
                </a:solidFill>
              </a:rPr>
              <a:t>Réalisé par :</a:t>
            </a:r>
            <a:endParaRPr lang="fr-FR" dirty="0">
              <a:solidFill>
                <a:schemeClr val="tx1"/>
              </a:solidFill>
            </a:endParaRPr>
          </a:p>
          <a:p>
            <a:pPr marL="0" lvl="0" indent="0" algn="l" rtl="0">
              <a:lnSpc>
                <a:spcPct val="90000"/>
              </a:lnSpc>
              <a:spcBef>
                <a:spcPts val="840"/>
              </a:spcBef>
              <a:spcAft>
                <a:spcPts val="0"/>
              </a:spcAft>
              <a:buSzPts val="840"/>
              <a:buFont typeface="Noto Sans Symbols"/>
              <a:buNone/>
            </a:pPr>
            <a:r>
              <a:rPr lang="fr" sz="1200" dirty="0">
                <a:solidFill>
                  <a:schemeClr val="tx1"/>
                </a:solidFill>
              </a:rPr>
              <a:t>BICHE Martin</a:t>
            </a:r>
            <a:endParaRPr dirty="0">
              <a:solidFill>
                <a:schemeClr val="tx1"/>
              </a:solidFill>
            </a:endParaRPr>
          </a:p>
          <a:p>
            <a:pPr marL="0" lvl="0" indent="0" algn="l" rtl="0">
              <a:lnSpc>
                <a:spcPct val="90000"/>
              </a:lnSpc>
              <a:spcBef>
                <a:spcPts val="840"/>
              </a:spcBef>
              <a:spcAft>
                <a:spcPts val="0"/>
              </a:spcAft>
              <a:buSzPts val="840"/>
              <a:buFont typeface="Noto Sans Symbols"/>
              <a:buNone/>
            </a:pPr>
            <a:r>
              <a:rPr lang="fr" sz="1200" dirty="0">
                <a:solidFill>
                  <a:schemeClr val="tx1"/>
                </a:solidFill>
              </a:rPr>
              <a:t>GURTNER Léo</a:t>
            </a:r>
            <a:endParaRPr dirty="0">
              <a:solidFill>
                <a:schemeClr val="tx1"/>
              </a:solidFill>
            </a:endParaRPr>
          </a:p>
          <a:p>
            <a:pPr marL="0" lvl="0" indent="0" algn="l" rtl="0">
              <a:lnSpc>
                <a:spcPct val="90000"/>
              </a:lnSpc>
              <a:spcBef>
                <a:spcPts val="840"/>
              </a:spcBef>
              <a:spcAft>
                <a:spcPts val="0"/>
              </a:spcAft>
              <a:buSzPts val="840"/>
              <a:buFont typeface="Noto Sans Symbols"/>
              <a:buNone/>
            </a:pPr>
            <a:r>
              <a:rPr lang="fr" sz="1200" dirty="0">
                <a:solidFill>
                  <a:schemeClr val="tx1"/>
                </a:solidFill>
              </a:rPr>
              <a:t>QUILLIOT Ethan</a:t>
            </a:r>
            <a:endParaRPr dirty="0">
              <a:solidFill>
                <a:schemeClr val="tx1"/>
              </a:solidFill>
            </a:endParaRPr>
          </a:p>
          <a:p>
            <a:pPr marL="0" lvl="0" indent="0" algn="l" rtl="0">
              <a:lnSpc>
                <a:spcPct val="90000"/>
              </a:lnSpc>
              <a:spcBef>
                <a:spcPts val="840"/>
              </a:spcBef>
              <a:spcAft>
                <a:spcPts val="600"/>
              </a:spcAft>
              <a:buSzPts val="840"/>
              <a:buFont typeface="Noto Sans Symbols"/>
              <a:buNone/>
            </a:pPr>
            <a:r>
              <a:rPr lang="fr" sz="1200" dirty="0">
                <a:solidFill>
                  <a:schemeClr val="tx1"/>
                </a:solidFill>
              </a:rPr>
              <a:t>WERCK Hugo</a:t>
            </a:r>
            <a:endParaRPr dirty="0">
              <a:solidFill>
                <a:schemeClr val="tx1"/>
              </a:solidFill>
            </a:endParaRPr>
          </a:p>
        </p:txBody>
      </p:sp>
      <p:grpSp>
        <p:nvGrpSpPr>
          <p:cNvPr id="11" name="Groupe 10">
            <a:extLst>
              <a:ext uri="{FF2B5EF4-FFF2-40B4-BE49-F238E27FC236}">
                <a16:creationId xmlns:a16="http://schemas.microsoft.com/office/drawing/2014/main" id="{A977A183-A80F-DA3B-173A-FF820DF1C0E2}"/>
              </a:ext>
            </a:extLst>
          </p:cNvPr>
          <p:cNvGrpSpPr/>
          <p:nvPr/>
        </p:nvGrpSpPr>
        <p:grpSpPr>
          <a:xfrm>
            <a:off x="1988965" y="4060556"/>
            <a:ext cx="5171088" cy="813661"/>
            <a:chOff x="973979" y="3656557"/>
            <a:chExt cx="7121569" cy="1078176"/>
          </a:xfrm>
        </p:grpSpPr>
        <p:pic>
          <p:nvPicPr>
            <p:cNvPr id="1026" name="Picture 2" descr="Télécom Nancy — Wikipédia">
              <a:extLst>
                <a:ext uri="{FF2B5EF4-FFF2-40B4-BE49-F238E27FC236}">
                  <a16:creationId xmlns:a16="http://schemas.microsoft.com/office/drawing/2014/main" id="{013D0904-93CB-98FF-4CCB-CCFA9E8CEF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939" t="-773" r="-2860" b="773"/>
            <a:stretch/>
          </p:blipFill>
          <p:spPr bwMode="auto">
            <a:xfrm>
              <a:off x="3916000" y="3656558"/>
              <a:ext cx="2531384" cy="1078175"/>
            </a:xfrm>
            <a:prstGeom prst="chevron">
              <a:avLst/>
            </a:prstGeom>
            <a:noFill/>
            <a:extLst>
              <a:ext uri="{909E8E84-426E-40DD-AFC4-6F175D3DCCD1}">
                <a14:hiddenFill xmlns:a14="http://schemas.microsoft.com/office/drawing/2010/main">
                  <a:solidFill>
                    <a:srgbClr val="FFFFFF"/>
                  </a:solidFill>
                </a14:hiddenFill>
              </a:ext>
            </a:extLst>
          </p:spPr>
        </p:pic>
        <p:pic>
          <p:nvPicPr>
            <p:cNvPr id="1028" name="Picture 4" descr="Enactus Etudiants | Pousses">
              <a:extLst>
                <a:ext uri="{FF2B5EF4-FFF2-40B4-BE49-F238E27FC236}">
                  <a16:creationId xmlns:a16="http://schemas.microsoft.com/office/drawing/2014/main" id="{7496A734-70A1-3D08-2A06-0F2D139320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47" t="16572" r="16420" b="18070"/>
            <a:stretch/>
          </p:blipFill>
          <p:spPr bwMode="auto">
            <a:xfrm>
              <a:off x="6055261" y="3656558"/>
              <a:ext cx="2040287" cy="1078175"/>
            </a:xfrm>
            <a:prstGeom prst="chevron">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21A8BFF-55FC-9FE6-2AB9-0F0719089FC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758" r="2366"/>
            <a:stretch/>
          </p:blipFill>
          <p:spPr bwMode="auto">
            <a:xfrm>
              <a:off x="973979" y="3656557"/>
              <a:ext cx="3329663" cy="1078175"/>
            </a:xfrm>
            <a:prstGeom prst="chevron">
              <a:avLst/>
            </a:prstGeom>
            <a:noFill/>
            <a:extLst>
              <a:ext uri="{909E8E84-426E-40DD-AFC4-6F175D3DCCD1}">
                <a14:hiddenFill xmlns:a14="http://schemas.microsoft.com/office/drawing/2010/main">
                  <a:solidFill>
                    <a:srgbClr val="FFFFFF"/>
                  </a:solidFill>
                </a14:hiddenFill>
              </a:ext>
            </a:extLst>
          </p:spPr>
        </p:pic>
        <p:sp>
          <p:nvSpPr>
            <p:cNvPr id="5" name="Chevron 4">
              <a:extLst>
                <a:ext uri="{FF2B5EF4-FFF2-40B4-BE49-F238E27FC236}">
                  <a16:creationId xmlns:a16="http://schemas.microsoft.com/office/drawing/2014/main" id="{BBBD0648-E10D-DC9D-50F6-AA4AD7C5AC07}"/>
                </a:ext>
              </a:extLst>
            </p:cNvPr>
            <p:cNvSpPr/>
            <p:nvPr/>
          </p:nvSpPr>
          <p:spPr>
            <a:xfrm>
              <a:off x="5910887" y="3657600"/>
              <a:ext cx="692510" cy="1077132"/>
            </a:xfrm>
            <a:prstGeom prst="chevron">
              <a:avLst>
                <a:gd name="adj" fmla="val 78795"/>
              </a:avLst>
            </a:prstGeom>
            <a:noFill/>
            <a:ln>
              <a:solidFill>
                <a:schemeClr val="tx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2" name="Chevron 11">
            <a:extLst>
              <a:ext uri="{FF2B5EF4-FFF2-40B4-BE49-F238E27FC236}">
                <a16:creationId xmlns:a16="http://schemas.microsoft.com/office/drawing/2014/main" id="{0EAEAB15-78DB-B7FA-77B6-D94B333929FB}"/>
              </a:ext>
            </a:extLst>
          </p:cNvPr>
          <p:cNvSpPr/>
          <p:nvPr/>
        </p:nvSpPr>
        <p:spPr>
          <a:xfrm>
            <a:off x="6752411" y="4060555"/>
            <a:ext cx="502843" cy="812873"/>
          </a:xfrm>
          <a:prstGeom prst="chevron">
            <a:avLst>
              <a:gd name="adj" fmla="val 78795"/>
            </a:avLst>
          </a:prstGeom>
          <a:noFill/>
          <a:ln>
            <a:solidFill>
              <a:schemeClr val="tx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Chevron 12">
            <a:extLst>
              <a:ext uri="{FF2B5EF4-FFF2-40B4-BE49-F238E27FC236}">
                <a16:creationId xmlns:a16="http://schemas.microsoft.com/office/drawing/2014/main" id="{4C3604DD-9F57-6D89-01BF-167E757F6429}"/>
              </a:ext>
            </a:extLst>
          </p:cNvPr>
          <p:cNvSpPr/>
          <p:nvPr/>
        </p:nvSpPr>
        <p:spPr>
          <a:xfrm>
            <a:off x="7021689" y="4060555"/>
            <a:ext cx="502843" cy="812873"/>
          </a:xfrm>
          <a:prstGeom prst="chevron">
            <a:avLst>
              <a:gd name="adj" fmla="val 78795"/>
            </a:avLst>
          </a:prstGeom>
          <a:noFill/>
          <a:ln>
            <a:solidFill>
              <a:schemeClr val="tx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Chevron 13">
            <a:extLst>
              <a:ext uri="{FF2B5EF4-FFF2-40B4-BE49-F238E27FC236}">
                <a16:creationId xmlns:a16="http://schemas.microsoft.com/office/drawing/2014/main" id="{5D8C3C21-721C-9C14-EFFB-3D9BB9EEAED8}"/>
              </a:ext>
            </a:extLst>
          </p:cNvPr>
          <p:cNvSpPr/>
          <p:nvPr/>
        </p:nvSpPr>
        <p:spPr>
          <a:xfrm>
            <a:off x="4031701" y="4060555"/>
            <a:ext cx="502843" cy="812873"/>
          </a:xfrm>
          <a:prstGeom prst="chevron">
            <a:avLst>
              <a:gd name="adj" fmla="val 78795"/>
            </a:avLst>
          </a:prstGeom>
          <a:noFill/>
          <a:ln>
            <a:solidFill>
              <a:schemeClr val="tx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Chevron 14">
            <a:extLst>
              <a:ext uri="{FF2B5EF4-FFF2-40B4-BE49-F238E27FC236}">
                <a16:creationId xmlns:a16="http://schemas.microsoft.com/office/drawing/2014/main" id="{79D3E168-2B4F-ACA5-780E-8D86EC1372E5}"/>
              </a:ext>
            </a:extLst>
          </p:cNvPr>
          <p:cNvSpPr/>
          <p:nvPr/>
        </p:nvSpPr>
        <p:spPr>
          <a:xfrm>
            <a:off x="1609687" y="4060555"/>
            <a:ext cx="502843" cy="812873"/>
          </a:xfrm>
          <a:prstGeom prst="chevron">
            <a:avLst>
              <a:gd name="adj" fmla="val 78795"/>
            </a:avLst>
          </a:prstGeom>
          <a:noFill/>
          <a:ln>
            <a:solidFill>
              <a:schemeClr val="tx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Chevron 15">
            <a:extLst>
              <a:ext uri="{FF2B5EF4-FFF2-40B4-BE49-F238E27FC236}">
                <a16:creationId xmlns:a16="http://schemas.microsoft.com/office/drawing/2014/main" id="{48D18383-9697-DD58-1D76-DDED3C2B7A80}"/>
              </a:ext>
            </a:extLst>
          </p:cNvPr>
          <p:cNvSpPr/>
          <p:nvPr/>
        </p:nvSpPr>
        <p:spPr>
          <a:xfrm>
            <a:off x="1878965" y="4060555"/>
            <a:ext cx="502843" cy="812873"/>
          </a:xfrm>
          <a:prstGeom prst="chevron">
            <a:avLst>
              <a:gd name="adj" fmla="val 78795"/>
            </a:avLst>
          </a:prstGeom>
          <a:noFill/>
          <a:ln>
            <a:solidFill>
              <a:schemeClr val="tx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Espace réservé du numéro de diapositive 18">
            <a:extLst>
              <a:ext uri="{FF2B5EF4-FFF2-40B4-BE49-F238E27FC236}">
                <a16:creationId xmlns:a16="http://schemas.microsoft.com/office/drawing/2014/main" id="{013D970B-BF08-1BD8-8583-8C2271E743AF}"/>
              </a:ext>
            </a:extLst>
          </p:cNvPr>
          <p:cNvSpPr>
            <a:spLocks noGrp="1"/>
          </p:cNvSpPr>
          <p:nvPr>
            <p:ph type="sldNum" sz="quarter" idx="12"/>
          </p:nvPr>
        </p:nvSpPr>
        <p:spPr>
          <a:xfrm>
            <a:off x="8730625" y="4873428"/>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1</a:t>
            </a:fld>
            <a:endParaRPr lang="fr-F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9" name="Google Shape;149;p1" descr="Une image contenant Police, Graphique, symbole, logo&#10;&#10;Description générée automatiquement"/>
          <p:cNvPicPr preferRelativeResize="0">
            <a:picLocks noGrp="1"/>
          </p:cNvPicPr>
          <p:nvPr>
            <p:ph idx="1"/>
          </p:nvPr>
        </p:nvPicPr>
        <p:blipFill rotWithShape="1">
          <a:blip r:embed="rId4">
            <a:alphaModFix/>
          </a:blip>
          <a:srcRect/>
          <a:stretch/>
        </p:blipFill>
        <p:spPr>
          <a:xfrm>
            <a:off x="7749" y="7749"/>
            <a:ext cx="2233803" cy="825284"/>
          </a:xfrm>
          <a:prstGeom prst="rect">
            <a:avLst/>
          </a:prstGeom>
          <a:noFill/>
          <a:ln>
            <a:solidFill>
              <a:schemeClr val="tx1"/>
            </a:solidFill>
          </a:ln>
          <a:effectLst>
            <a:outerShdw blurRad="25400">
              <a:srgbClr val="000000">
                <a:alpha val="45882"/>
              </a:srgbClr>
            </a:outerShdw>
          </a:effectLst>
        </p:spPr>
      </p:pic>
      <p:sp>
        <p:nvSpPr>
          <p:cNvPr id="31" name="Espace réservé du numéro de diapositive 30">
            <a:extLst>
              <a:ext uri="{FF2B5EF4-FFF2-40B4-BE49-F238E27FC236}">
                <a16:creationId xmlns:a16="http://schemas.microsoft.com/office/drawing/2014/main" id="{E94C6743-4087-C425-B0D8-43A294584755}"/>
              </a:ext>
            </a:extLst>
          </p:cNvPr>
          <p:cNvSpPr>
            <a:spLocks noGrp="1"/>
          </p:cNvSpPr>
          <p:nvPr>
            <p:ph type="sldNum" sz="quarter" idx="12"/>
          </p:nvPr>
        </p:nvSpPr>
        <p:spPr>
          <a:xfrm>
            <a:off x="8730625" y="4871519"/>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10</a:t>
            </a:fld>
            <a:endParaRPr lang="fr-FR" dirty="0">
              <a:solidFill>
                <a:schemeClr val="tx1"/>
              </a:solidFill>
            </a:endParaRPr>
          </a:p>
        </p:txBody>
      </p:sp>
      <p:grpSp>
        <p:nvGrpSpPr>
          <p:cNvPr id="4" name="Groupe 3">
            <a:extLst>
              <a:ext uri="{FF2B5EF4-FFF2-40B4-BE49-F238E27FC236}">
                <a16:creationId xmlns:a16="http://schemas.microsoft.com/office/drawing/2014/main" id="{BA773487-9EFB-0212-CB3E-E7E6FB52B464}"/>
              </a:ext>
            </a:extLst>
          </p:cNvPr>
          <p:cNvGrpSpPr/>
          <p:nvPr/>
        </p:nvGrpSpPr>
        <p:grpSpPr>
          <a:xfrm>
            <a:off x="7749" y="870942"/>
            <a:ext cx="5133812" cy="4137499"/>
            <a:chOff x="1" y="0"/>
            <a:chExt cx="6425417" cy="5208465"/>
          </a:xfrm>
        </p:grpSpPr>
        <p:grpSp>
          <p:nvGrpSpPr>
            <p:cNvPr id="6" name="Groupe 5">
              <a:extLst>
                <a:ext uri="{FF2B5EF4-FFF2-40B4-BE49-F238E27FC236}">
                  <a16:creationId xmlns:a16="http://schemas.microsoft.com/office/drawing/2014/main" id="{6DC445BA-EC1D-F3E8-315C-324125F52FD2}"/>
                </a:ext>
              </a:extLst>
            </p:cNvPr>
            <p:cNvGrpSpPr/>
            <p:nvPr/>
          </p:nvGrpSpPr>
          <p:grpSpPr>
            <a:xfrm>
              <a:off x="1" y="0"/>
              <a:ext cx="6425417" cy="5208465"/>
              <a:chOff x="1" y="0"/>
              <a:chExt cx="6425417" cy="5208465"/>
            </a:xfrm>
          </p:grpSpPr>
          <p:grpSp>
            <p:nvGrpSpPr>
              <p:cNvPr id="11" name="Groupe 10">
                <a:extLst>
                  <a:ext uri="{FF2B5EF4-FFF2-40B4-BE49-F238E27FC236}">
                    <a16:creationId xmlns:a16="http://schemas.microsoft.com/office/drawing/2014/main" id="{FF6EC9EE-B250-E6AC-E9EC-52DAA172726D}"/>
                  </a:ext>
                </a:extLst>
              </p:cNvPr>
              <p:cNvGrpSpPr/>
              <p:nvPr/>
            </p:nvGrpSpPr>
            <p:grpSpPr>
              <a:xfrm>
                <a:off x="615461" y="562708"/>
                <a:ext cx="5809957" cy="4645757"/>
                <a:chOff x="0" y="0"/>
                <a:chExt cx="5809957" cy="4645757"/>
              </a:xfrm>
            </p:grpSpPr>
            <p:pic>
              <p:nvPicPr>
                <p:cNvPr id="16" name="Image 15">
                  <a:extLst>
                    <a:ext uri="{FF2B5EF4-FFF2-40B4-BE49-F238E27FC236}">
                      <a16:creationId xmlns:a16="http://schemas.microsoft.com/office/drawing/2014/main" id="{1D3CE381-8DEA-1231-BF2B-0EA8F8756A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0770" b="51176"/>
                <a:stretch/>
              </p:blipFill>
              <p:spPr bwMode="auto">
                <a:xfrm>
                  <a:off x="0" y="0"/>
                  <a:ext cx="2835910" cy="2239010"/>
                </a:xfrm>
                <a:prstGeom prst="rect">
                  <a:avLst/>
                </a:prstGeom>
                <a:ln>
                  <a:noFill/>
                </a:ln>
                <a:extLst>
                  <a:ext uri="{53640926-AAD7-44D8-BBD7-CCE9431645EC}">
                    <a14:shadowObscured xmlns:a14="http://schemas.microsoft.com/office/drawing/2010/main"/>
                  </a:ext>
                </a:extLst>
              </p:spPr>
            </p:pic>
            <p:pic>
              <p:nvPicPr>
                <p:cNvPr id="17" name="Image 16">
                  <a:extLst>
                    <a:ext uri="{FF2B5EF4-FFF2-40B4-BE49-F238E27FC236}">
                      <a16:creationId xmlns:a16="http://schemas.microsoft.com/office/drawing/2014/main" id="{D8AA28D1-5263-3AE0-A5CA-78A8C8A4A04D}"/>
                    </a:ext>
                  </a:extLst>
                </p:cNvPr>
                <p:cNvPicPr>
                  <a:picLocks noChangeAspect="1"/>
                </p:cNvPicPr>
                <p:nvPr/>
              </p:nvPicPr>
              <p:blipFill rotWithShape="1">
                <a:blip r:embed="rId6">
                  <a:extLst>
                    <a:ext uri="{28A0092B-C50C-407E-A947-70E740481C1C}">
                      <a14:useLocalDpi xmlns:a14="http://schemas.microsoft.com/office/drawing/2010/main" val="0"/>
                    </a:ext>
                  </a:extLst>
                </a:blip>
                <a:srcRect t="50845" r="50758"/>
                <a:stretch/>
              </p:blipFill>
              <p:spPr bwMode="auto">
                <a:xfrm>
                  <a:off x="0" y="2391507"/>
                  <a:ext cx="2835910" cy="2254250"/>
                </a:xfrm>
                <a:prstGeom prst="rect">
                  <a:avLst/>
                </a:prstGeom>
                <a:ln>
                  <a:noFill/>
                </a:ln>
                <a:extLst>
                  <a:ext uri="{53640926-AAD7-44D8-BBD7-CCE9431645EC}">
                    <a14:shadowObscured xmlns:a14="http://schemas.microsoft.com/office/drawing/2010/main"/>
                  </a:ext>
                </a:extLst>
              </p:spPr>
            </p:pic>
            <p:pic>
              <p:nvPicPr>
                <p:cNvPr id="18" name="Image 17">
                  <a:extLst>
                    <a:ext uri="{FF2B5EF4-FFF2-40B4-BE49-F238E27FC236}">
                      <a16:creationId xmlns:a16="http://schemas.microsoft.com/office/drawing/2014/main" id="{B34C848B-132F-D476-0F45-5237527BAD3D}"/>
                    </a:ext>
                  </a:extLst>
                </p:cNvPr>
                <p:cNvPicPr>
                  <a:picLocks noChangeAspect="1"/>
                </p:cNvPicPr>
                <p:nvPr/>
              </p:nvPicPr>
              <p:blipFill rotWithShape="1">
                <a:blip r:embed="rId6">
                  <a:extLst>
                    <a:ext uri="{28A0092B-C50C-407E-A947-70E740481C1C}">
                      <a14:useLocalDpi xmlns:a14="http://schemas.microsoft.com/office/drawing/2010/main" val="0"/>
                    </a:ext>
                  </a:extLst>
                </a:blip>
                <a:srcRect l="51070" b="51311"/>
                <a:stretch/>
              </p:blipFill>
              <p:spPr bwMode="auto">
                <a:xfrm>
                  <a:off x="2989384" y="8792"/>
                  <a:ext cx="2818130" cy="2232660"/>
                </a:xfrm>
                <a:prstGeom prst="rect">
                  <a:avLst/>
                </a:prstGeom>
                <a:ln>
                  <a:noFill/>
                </a:ln>
                <a:extLst>
                  <a:ext uri="{53640926-AAD7-44D8-BBD7-CCE9431645EC}">
                    <a14:shadowObscured xmlns:a14="http://schemas.microsoft.com/office/drawing/2010/main"/>
                  </a:ext>
                </a:extLst>
              </p:spPr>
            </p:pic>
            <p:pic>
              <p:nvPicPr>
                <p:cNvPr id="19" name="Image 18">
                  <a:extLst>
                    <a:ext uri="{FF2B5EF4-FFF2-40B4-BE49-F238E27FC236}">
                      <a16:creationId xmlns:a16="http://schemas.microsoft.com/office/drawing/2014/main" id="{A96BA665-21F8-EA6A-5DDC-5BBBAB7C499E}"/>
                    </a:ext>
                  </a:extLst>
                </p:cNvPr>
                <p:cNvPicPr>
                  <a:picLocks noChangeAspect="1"/>
                </p:cNvPicPr>
                <p:nvPr/>
              </p:nvPicPr>
              <p:blipFill rotWithShape="1">
                <a:blip r:embed="rId6">
                  <a:extLst>
                    <a:ext uri="{28A0092B-C50C-407E-A947-70E740481C1C}">
                      <a14:useLocalDpi xmlns:a14="http://schemas.microsoft.com/office/drawing/2010/main" val="0"/>
                    </a:ext>
                  </a:extLst>
                </a:blip>
                <a:srcRect l="51185" t="51284"/>
                <a:stretch/>
              </p:blipFill>
              <p:spPr bwMode="auto">
                <a:xfrm>
                  <a:off x="2998177" y="2391507"/>
                  <a:ext cx="2811780" cy="2233930"/>
                </a:xfrm>
                <a:prstGeom prst="rect">
                  <a:avLst/>
                </a:prstGeom>
                <a:ln>
                  <a:noFill/>
                </a:ln>
                <a:extLst>
                  <a:ext uri="{53640926-AAD7-44D8-BBD7-CCE9431645EC}">
                    <a14:shadowObscured xmlns:a14="http://schemas.microsoft.com/office/drawing/2010/main"/>
                  </a:ext>
                </a:extLst>
              </p:spPr>
            </p:pic>
          </p:grpSp>
          <p:sp>
            <p:nvSpPr>
              <p:cNvPr id="12" name="Zone de texte 2">
                <a:extLst>
                  <a:ext uri="{FF2B5EF4-FFF2-40B4-BE49-F238E27FC236}">
                    <a16:creationId xmlns:a16="http://schemas.microsoft.com/office/drawing/2014/main" id="{6EEBC554-CEC3-D735-0BB1-6AD8BDEABE0F}"/>
                  </a:ext>
                </a:extLst>
              </p:cNvPr>
              <p:cNvSpPr txBox="1"/>
              <p:nvPr/>
            </p:nvSpPr>
            <p:spPr>
              <a:xfrm>
                <a:off x="615461" y="0"/>
                <a:ext cx="2835276" cy="4220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fr-FR" sz="2200" kern="100" dirty="0">
                    <a:effectLst/>
                    <a:latin typeface="Calibri" panose="020F0502020204030204" pitchFamily="34" charset="0"/>
                    <a:ea typeface="Calibri" panose="020F0502020204030204" pitchFamily="34" charset="0"/>
                    <a:cs typeface="Times New Roman" panose="02020603050405020304" pitchFamily="18" charset="0"/>
                  </a:rPr>
                  <a:t>Positif</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Zone de texte 2">
                <a:extLst>
                  <a:ext uri="{FF2B5EF4-FFF2-40B4-BE49-F238E27FC236}">
                    <a16:creationId xmlns:a16="http://schemas.microsoft.com/office/drawing/2014/main" id="{6D77D296-EA33-8F4C-D074-451D7B39E749}"/>
                  </a:ext>
                </a:extLst>
              </p:cNvPr>
              <p:cNvSpPr txBox="1"/>
              <p:nvPr/>
            </p:nvSpPr>
            <p:spPr>
              <a:xfrm>
                <a:off x="3613638" y="0"/>
                <a:ext cx="2808606" cy="4220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fr-FR" sz="2200" kern="100" dirty="0">
                    <a:effectLst/>
                    <a:latin typeface="Calibri" panose="020F0502020204030204" pitchFamily="34" charset="0"/>
                    <a:ea typeface="Calibri" panose="020F0502020204030204" pitchFamily="34" charset="0"/>
                    <a:cs typeface="Times New Roman" panose="02020603050405020304" pitchFamily="18" charset="0"/>
                  </a:rPr>
                  <a:t>Négatif</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Zone de texte 2">
                <a:extLst>
                  <a:ext uri="{FF2B5EF4-FFF2-40B4-BE49-F238E27FC236}">
                    <a16:creationId xmlns:a16="http://schemas.microsoft.com/office/drawing/2014/main" id="{249410E9-2381-EE28-E9EA-A411A6116C0A}"/>
                  </a:ext>
                </a:extLst>
              </p:cNvPr>
              <p:cNvSpPr txBox="1"/>
              <p:nvPr/>
            </p:nvSpPr>
            <p:spPr>
              <a:xfrm rot="16200000">
                <a:off x="-872784" y="1470660"/>
                <a:ext cx="2237935" cy="4220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fr-FR" kern="100" dirty="0">
                    <a:effectLst/>
                    <a:latin typeface="Calibri" panose="020F0502020204030204" pitchFamily="34" charset="0"/>
                    <a:ea typeface="Calibri" panose="020F0502020204030204" pitchFamily="34" charset="0"/>
                    <a:cs typeface="Times New Roman" panose="02020603050405020304" pitchFamily="18" charset="0"/>
                  </a:rPr>
                  <a:t>Origine interne</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Zone de texte 2">
                <a:extLst>
                  <a:ext uri="{FF2B5EF4-FFF2-40B4-BE49-F238E27FC236}">
                    <a16:creationId xmlns:a16="http://schemas.microsoft.com/office/drawing/2014/main" id="{4AB66402-8964-3686-EF1F-E8F766240F4F}"/>
                  </a:ext>
                </a:extLst>
              </p:cNvPr>
              <p:cNvSpPr txBox="1"/>
              <p:nvPr/>
            </p:nvSpPr>
            <p:spPr>
              <a:xfrm rot="16200000">
                <a:off x="-905607" y="3859823"/>
                <a:ext cx="2233245" cy="4220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fr-FR" kern="100" dirty="0">
                    <a:effectLst/>
                    <a:latin typeface="Calibri" panose="020F0502020204030204" pitchFamily="34" charset="0"/>
                    <a:ea typeface="Calibri" panose="020F0502020204030204" pitchFamily="34" charset="0"/>
                    <a:cs typeface="Times New Roman" panose="02020603050405020304" pitchFamily="18" charset="0"/>
                  </a:rPr>
                  <a:t>Origine externe</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 name="Zone de texte 4">
              <a:extLst>
                <a:ext uri="{FF2B5EF4-FFF2-40B4-BE49-F238E27FC236}">
                  <a16:creationId xmlns:a16="http://schemas.microsoft.com/office/drawing/2014/main" id="{1045DE50-C25C-B56D-FD90-2AFCE23A9A22}"/>
                </a:ext>
              </a:extLst>
            </p:cNvPr>
            <p:cNvSpPr txBox="1"/>
            <p:nvPr/>
          </p:nvSpPr>
          <p:spPr>
            <a:xfrm>
              <a:off x="615462" y="1116623"/>
              <a:ext cx="2835275" cy="168450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Laisse place à la création</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Équipe projet avec une bonne ambiance vu qu’elle n’a pas été imposé</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Équipe dynamique et motivée</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Zone de texte 4">
              <a:extLst>
                <a:ext uri="{FF2B5EF4-FFF2-40B4-BE49-F238E27FC236}">
                  <a16:creationId xmlns:a16="http://schemas.microsoft.com/office/drawing/2014/main" id="{52B9B17F-B5E6-9AFD-38F8-F8B435397939}"/>
                </a:ext>
              </a:extLst>
            </p:cNvPr>
            <p:cNvSpPr txBox="1"/>
            <p:nvPr/>
          </p:nvSpPr>
          <p:spPr>
            <a:xfrm>
              <a:off x="3613639" y="1116623"/>
              <a:ext cx="2808605" cy="168402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Manque d’expérience de chaque membre de l’équipe projet, car c’est le premier projet que nous faisons ensemble voire le premier tout court</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Risque de l’effet tunnel</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Zone de texte 4">
              <a:extLst>
                <a:ext uri="{FF2B5EF4-FFF2-40B4-BE49-F238E27FC236}">
                  <a16:creationId xmlns:a16="http://schemas.microsoft.com/office/drawing/2014/main" id="{950471CB-260D-804B-250C-1E397763A14E}"/>
                </a:ext>
              </a:extLst>
            </p:cNvPr>
            <p:cNvSpPr txBox="1"/>
            <p:nvPr/>
          </p:nvSpPr>
          <p:spPr>
            <a:xfrm>
              <a:off x="615462" y="3472962"/>
              <a:ext cx="2835275" cy="17145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Retour d’expérience grâce à une notation</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Suivi par Enactus </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Équipe enseignante disponible </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Infrastructure nous permettant de travailler aisément en groupe (école)</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Zone de texte 4">
              <a:extLst>
                <a:ext uri="{FF2B5EF4-FFF2-40B4-BE49-F238E27FC236}">
                  <a16:creationId xmlns:a16="http://schemas.microsoft.com/office/drawing/2014/main" id="{E6E53984-738D-5F29-1F54-A41704F191EF}"/>
                </a:ext>
              </a:extLst>
            </p:cNvPr>
            <p:cNvSpPr txBox="1"/>
            <p:nvPr/>
          </p:nvSpPr>
          <p:spPr>
            <a:xfrm>
              <a:off x="3613639" y="3472962"/>
              <a:ext cx="2808605" cy="171479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Accidents</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Pannes informatiques </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Imprévus</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fr-FR" sz="1100"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Respect du temps imparti </a:t>
              </a:r>
              <a:endParaRPr lang="fr-FR"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2" name="Google Shape;155;p3">
            <a:extLst>
              <a:ext uri="{FF2B5EF4-FFF2-40B4-BE49-F238E27FC236}">
                <a16:creationId xmlns:a16="http://schemas.microsoft.com/office/drawing/2014/main" id="{2AA2BB69-3486-1398-1134-5B5988EA8773}"/>
              </a:ext>
            </a:extLst>
          </p:cNvPr>
          <p:cNvSpPr txBox="1">
            <a:spLocks noGrp="1"/>
          </p:cNvSpPr>
          <p:nvPr>
            <p:ph type="title"/>
          </p:nvPr>
        </p:nvSpPr>
        <p:spPr>
          <a:xfrm>
            <a:off x="2471979" y="135059"/>
            <a:ext cx="6517037" cy="697974"/>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ct val="61109"/>
              <a:buFont typeface="Arial"/>
              <a:buNone/>
            </a:pPr>
            <a:r>
              <a:rPr lang="fr" sz="1600" b="1" dirty="0">
                <a:solidFill>
                  <a:schemeClr val="lt1"/>
                </a:solidFill>
              </a:rPr>
              <a:t>7. ANNEXES Gestion de projet</a:t>
            </a:r>
            <a:br>
              <a:rPr lang="fr" sz="1600" b="1" dirty="0">
                <a:solidFill>
                  <a:schemeClr val="lt1"/>
                </a:solidFill>
              </a:rPr>
            </a:br>
            <a:r>
              <a:rPr lang="fr" sz="1600" b="1" dirty="0">
                <a:solidFill>
                  <a:schemeClr val="lt1"/>
                </a:solidFill>
              </a:rPr>
              <a:t>C. Matrice SWOT </a:t>
            </a:r>
            <a:endParaRPr sz="2000" b="1" dirty="0">
              <a:solidFill>
                <a:schemeClr val="lt1"/>
              </a:solidFill>
            </a:endParaRPr>
          </a:p>
        </p:txBody>
      </p:sp>
      <p:sp>
        <p:nvSpPr>
          <p:cNvPr id="23" name="ZoneTexte 22">
            <a:extLst>
              <a:ext uri="{FF2B5EF4-FFF2-40B4-BE49-F238E27FC236}">
                <a16:creationId xmlns:a16="http://schemas.microsoft.com/office/drawing/2014/main" id="{CB77896B-5936-7080-151D-7D4EF18A6015}"/>
              </a:ext>
            </a:extLst>
          </p:cNvPr>
          <p:cNvSpPr txBox="1"/>
          <p:nvPr/>
        </p:nvSpPr>
        <p:spPr>
          <a:xfrm>
            <a:off x="5279757" y="1273910"/>
            <a:ext cx="3709260" cy="3816429"/>
          </a:xfrm>
          <a:prstGeom prst="rect">
            <a:avLst/>
          </a:prstGeom>
          <a:noFill/>
        </p:spPr>
        <p:txBody>
          <a:bodyPr wrap="square" rtlCol="0">
            <a:spAutoFit/>
          </a:bodyPr>
          <a:lstStyle/>
          <a:p>
            <a:r>
              <a:rPr lang="fr-FR" sz="1100" b="1" u="sng" dirty="0"/>
              <a:t>Forces :</a:t>
            </a:r>
            <a:r>
              <a:rPr lang="fr-FR" sz="1100" dirty="0"/>
              <a:t> Nous avons choisi un sujet qui nous intéresse, et sur lequel nous avons déjà quelques bases. De plus, nous sommes tous motivé à l’idée de faire un bon travail.</a:t>
            </a:r>
            <a:endParaRPr lang="fr-FR" sz="1100" b="1" u="sng" dirty="0"/>
          </a:p>
          <a:p>
            <a:endParaRPr lang="fr-FR" sz="1100" dirty="0"/>
          </a:p>
          <a:p>
            <a:r>
              <a:rPr lang="fr-FR" sz="1100" b="1" u="sng" dirty="0"/>
              <a:t>Faiblesses :</a:t>
            </a:r>
            <a:r>
              <a:rPr lang="fr-FR" sz="1100" b="1" dirty="0"/>
              <a:t> </a:t>
            </a:r>
            <a:r>
              <a:rPr lang="fr-FR" sz="1100" dirty="0"/>
              <a:t>Aucun membre du projet n’avait déjà participé à la réalisation d’un projet. De plus, pour la plupart des membres, nous avons appris sur le fil et n’avons jamais pratiqué d’application WEB auparavant.</a:t>
            </a:r>
            <a:endParaRPr lang="fr-FR" sz="1100" b="1" u="sng" dirty="0"/>
          </a:p>
          <a:p>
            <a:endParaRPr lang="fr-FR" sz="1100" dirty="0"/>
          </a:p>
          <a:p>
            <a:r>
              <a:rPr lang="fr-FR" sz="1100" b="1" u="sng" dirty="0"/>
              <a:t>Opportunités :</a:t>
            </a:r>
            <a:r>
              <a:rPr lang="fr-FR" sz="1100" b="1" dirty="0"/>
              <a:t> </a:t>
            </a:r>
            <a:r>
              <a:rPr lang="fr-FR" sz="1100" dirty="0"/>
              <a:t>Nous avons pu écouter attentivement les retours d’expérience des promotions précédentes, ainsi que les conseils de certains professeurs.</a:t>
            </a:r>
            <a:endParaRPr lang="fr-FR" sz="1100" b="1" u="sng" dirty="0"/>
          </a:p>
          <a:p>
            <a:endParaRPr lang="fr-FR" sz="1100" dirty="0"/>
          </a:p>
          <a:p>
            <a:r>
              <a:rPr lang="fr-FR" sz="1100" b="1" u="sng" dirty="0"/>
              <a:t>Menaces :</a:t>
            </a:r>
            <a:r>
              <a:rPr lang="fr-FR" sz="1100" dirty="0"/>
              <a:t> Nous ne sommes jamais à l’abris de l’une de ces menaces. Cependant, nous avons essayé de mettre en place le meilleur système limitant leurs impacts. Comme par exemple, en devenant chacun les plus polyvalents possibles, ou en travaillant sur le git de l’école.</a:t>
            </a:r>
          </a:p>
        </p:txBody>
      </p:sp>
    </p:spTree>
    <p:extLst>
      <p:ext uri="{BB962C8B-B14F-4D97-AF65-F5344CB8AC3E}">
        <p14:creationId xmlns:p14="http://schemas.microsoft.com/office/powerpoint/2010/main" val="213123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9" name="Google Shape;149;p1" descr="Une image contenant Police, Graphique, symbole, logo&#10;&#10;Description générée automatiquement"/>
          <p:cNvPicPr preferRelativeResize="0">
            <a:picLocks noGrp="1"/>
          </p:cNvPicPr>
          <p:nvPr>
            <p:ph idx="1"/>
          </p:nvPr>
        </p:nvPicPr>
        <p:blipFill rotWithShape="1">
          <a:blip r:embed="rId4">
            <a:alphaModFix/>
          </a:blip>
          <a:srcRect/>
          <a:stretch/>
        </p:blipFill>
        <p:spPr>
          <a:xfrm>
            <a:off x="7749" y="7749"/>
            <a:ext cx="2233803" cy="825284"/>
          </a:xfrm>
          <a:prstGeom prst="rect">
            <a:avLst/>
          </a:prstGeom>
          <a:noFill/>
          <a:ln>
            <a:solidFill>
              <a:schemeClr val="tx1"/>
            </a:solidFill>
          </a:ln>
          <a:effectLst>
            <a:outerShdw blurRad="25400">
              <a:srgbClr val="000000">
                <a:alpha val="45882"/>
              </a:srgbClr>
            </a:outerShdw>
          </a:effectLst>
        </p:spPr>
      </p:pic>
      <p:sp>
        <p:nvSpPr>
          <p:cNvPr id="31" name="Espace réservé du numéro de diapositive 30">
            <a:extLst>
              <a:ext uri="{FF2B5EF4-FFF2-40B4-BE49-F238E27FC236}">
                <a16:creationId xmlns:a16="http://schemas.microsoft.com/office/drawing/2014/main" id="{E94C6743-4087-C425-B0D8-43A294584755}"/>
              </a:ext>
            </a:extLst>
          </p:cNvPr>
          <p:cNvSpPr>
            <a:spLocks noGrp="1"/>
          </p:cNvSpPr>
          <p:nvPr>
            <p:ph type="sldNum" sz="quarter" idx="12"/>
          </p:nvPr>
        </p:nvSpPr>
        <p:spPr>
          <a:xfrm>
            <a:off x="8730625" y="4871519"/>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11</a:t>
            </a:fld>
            <a:endParaRPr lang="fr-FR" dirty="0">
              <a:solidFill>
                <a:schemeClr val="tx1"/>
              </a:solidFill>
            </a:endParaRPr>
          </a:p>
        </p:txBody>
      </p:sp>
      <p:sp>
        <p:nvSpPr>
          <p:cNvPr id="22" name="Google Shape;155;p3">
            <a:extLst>
              <a:ext uri="{FF2B5EF4-FFF2-40B4-BE49-F238E27FC236}">
                <a16:creationId xmlns:a16="http://schemas.microsoft.com/office/drawing/2014/main" id="{2AA2BB69-3486-1398-1134-5B5988EA8773}"/>
              </a:ext>
            </a:extLst>
          </p:cNvPr>
          <p:cNvSpPr txBox="1">
            <a:spLocks noGrp="1"/>
          </p:cNvSpPr>
          <p:nvPr>
            <p:ph type="title"/>
          </p:nvPr>
        </p:nvSpPr>
        <p:spPr>
          <a:xfrm>
            <a:off x="2471979" y="135059"/>
            <a:ext cx="6517037" cy="697974"/>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ct val="61109"/>
              <a:buFont typeface="Arial"/>
              <a:buNone/>
            </a:pPr>
            <a:r>
              <a:rPr lang="fr" sz="1600" b="1" dirty="0">
                <a:solidFill>
                  <a:schemeClr val="lt1"/>
                </a:solidFill>
              </a:rPr>
              <a:t>7. ANNEXES Gestion de projet</a:t>
            </a:r>
            <a:br>
              <a:rPr lang="fr" sz="1600" b="1" dirty="0">
                <a:solidFill>
                  <a:schemeClr val="lt1"/>
                </a:solidFill>
              </a:rPr>
            </a:br>
            <a:r>
              <a:rPr lang="fr" sz="1600" b="1" dirty="0">
                <a:solidFill>
                  <a:schemeClr val="lt1"/>
                </a:solidFill>
              </a:rPr>
              <a:t>D. Matrice raci</a:t>
            </a:r>
            <a:endParaRPr sz="2000" b="1" dirty="0">
              <a:solidFill>
                <a:schemeClr val="lt1"/>
              </a:solidFill>
            </a:endParaRPr>
          </a:p>
        </p:txBody>
      </p:sp>
      <p:pic>
        <p:nvPicPr>
          <p:cNvPr id="3" name="Image 2">
            <a:extLst>
              <a:ext uri="{FF2B5EF4-FFF2-40B4-BE49-F238E27FC236}">
                <a16:creationId xmlns:a16="http://schemas.microsoft.com/office/drawing/2014/main" id="{2AF4F34D-B373-359E-3879-844419155BFF}"/>
              </a:ext>
            </a:extLst>
          </p:cNvPr>
          <p:cNvPicPr>
            <a:picLocks noChangeAspect="1"/>
          </p:cNvPicPr>
          <p:nvPr/>
        </p:nvPicPr>
        <p:blipFill>
          <a:blip r:embed="rId5"/>
          <a:stretch>
            <a:fillRect/>
          </a:stretch>
        </p:blipFill>
        <p:spPr>
          <a:xfrm>
            <a:off x="135610" y="994789"/>
            <a:ext cx="8853405" cy="3380729"/>
          </a:xfrm>
          <a:prstGeom prst="rect">
            <a:avLst/>
          </a:prstGeom>
        </p:spPr>
      </p:pic>
    </p:spTree>
    <p:extLst>
      <p:ext uri="{BB962C8B-B14F-4D97-AF65-F5344CB8AC3E}">
        <p14:creationId xmlns:p14="http://schemas.microsoft.com/office/powerpoint/2010/main" val="1521419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grpSp>
        <p:nvGrpSpPr>
          <p:cNvPr id="6" name="Groupe 5">
            <a:extLst>
              <a:ext uri="{FF2B5EF4-FFF2-40B4-BE49-F238E27FC236}">
                <a16:creationId xmlns:a16="http://schemas.microsoft.com/office/drawing/2014/main" id="{87481617-5E57-A931-F96A-333250B77A09}"/>
              </a:ext>
            </a:extLst>
          </p:cNvPr>
          <p:cNvGrpSpPr/>
          <p:nvPr/>
        </p:nvGrpSpPr>
        <p:grpSpPr>
          <a:xfrm>
            <a:off x="1956683" y="880101"/>
            <a:ext cx="5230633" cy="4024222"/>
            <a:chOff x="255767" y="1124582"/>
            <a:chExt cx="4432424" cy="3378612"/>
          </a:xfrm>
        </p:grpSpPr>
        <p:pic>
          <p:nvPicPr>
            <p:cNvPr id="4" name="Image 3">
              <a:extLst>
                <a:ext uri="{FF2B5EF4-FFF2-40B4-BE49-F238E27FC236}">
                  <a16:creationId xmlns:a16="http://schemas.microsoft.com/office/drawing/2014/main" id="{F163ECE2-7302-D65F-3C8B-B6CE13525264}"/>
                </a:ext>
              </a:extLst>
            </p:cNvPr>
            <p:cNvPicPr>
              <a:picLocks noChangeAspect="1"/>
            </p:cNvPicPr>
            <p:nvPr/>
          </p:nvPicPr>
          <p:blipFill>
            <a:blip r:embed="rId4"/>
            <a:stretch>
              <a:fillRect/>
            </a:stretch>
          </p:blipFill>
          <p:spPr>
            <a:xfrm>
              <a:off x="255767" y="4066742"/>
              <a:ext cx="4432424" cy="436452"/>
            </a:xfrm>
            <a:prstGeom prst="rect">
              <a:avLst/>
            </a:prstGeom>
            <a:ln>
              <a:noFill/>
            </a:ln>
          </p:spPr>
        </p:pic>
        <p:pic>
          <p:nvPicPr>
            <p:cNvPr id="2" name="Image 1">
              <a:extLst>
                <a:ext uri="{FF2B5EF4-FFF2-40B4-BE49-F238E27FC236}">
                  <a16:creationId xmlns:a16="http://schemas.microsoft.com/office/drawing/2014/main" id="{FBDD648C-7930-8BAD-7AEC-4F20F001F81E}"/>
                </a:ext>
              </a:extLst>
            </p:cNvPr>
            <p:cNvPicPr>
              <a:picLocks noChangeAspect="1"/>
            </p:cNvPicPr>
            <p:nvPr/>
          </p:nvPicPr>
          <p:blipFill>
            <a:blip r:embed="rId5"/>
            <a:stretch>
              <a:fillRect/>
            </a:stretch>
          </p:blipFill>
          <p:spPr>
            <a:xfrm>
              <a:off x="255767" y="1124582"/>
              <a:ext cx="4432424" cy="3011527"/>
            </a:xfrm>
            <a:prstGeom prst="rect">
              <a:avLst/>
            </a:prstGeom>
            <a:ln>
              <a:noFill/>
            </a:ln>
          </p:spPr>
        </p:pic>
      </p:grpSp>
      <p:pic>
        <p:nvPicPr>
          <p:cNvPr id="149" name="Google Shape;149;p1" descr="Une image contenant Police, Graphique, symbole, logo&#10;&#10;Description générée automatiquement"/>
          <p:cNvPicPr preferRelativeResize="0">
            <a:picLocks noGrp="1"/>
          </p:cNvPicPr>
          <p:nvPr>
            <p:ph idx="1"/>
          </p:nvPr>
        </p:nvPicPr>
        <p:blipFill rotWithShape="1">
          <a:blip r:embed="rId6">
            <a:alphaModFix/>
          </a:blip>
          <a:srcRect/>
          <a:stretch/>
        </p:blipFill>
        <p:spPr>
          <a:xfrm>
            <a:off x="7749" y="7749"/>
            <a:ext cx="2233803" cy="825284"/>
          </a:xfrm>
          <a:prstGeom prst="rect">
            <a:avLst/>
          </a:prstGeom>
          <a:noFill/>
          <a:ln>
            <a:solidFill>
              <a:schemeClr val="tx1"/>
            </a:solidFill>
          </a:ln>
          <a:effectLst>
            <a:outerShdw blurRad="25400">
              <a:srgbClr val="000000">
                <a:alpha val="45882"/>
              </a:srgbClr>
            </a:outerShdw>
          </a:effectLst>
        </p:spPr>
      </p:pic>
      <p:sp>
        <p:nvSpPr>
          <p:cNvPr id="31" name="Espace réservé du numéro de diapositive 30">
            <a:extLst>
              <a:ext uri="{FF2B5EF4-FFF2-40B4-BE49-F238E27FC236}">
                <a16:creationId xmlns:a16="http://schemas.microsoft.com/office/drawing/2014/main" id="{E94C6743-4087-C425-B0D8-43A294584755}"/>
              </a:ext>
            </a:extLst>
          </p:cNvPr>
          <p:cNvSpPr>
            <a:spLocks noGrp="1"/>
          </p:cNvSpPr>
          <p:nvPr>
            <p:ph type="sldNum" sz="quarter" idx="12"/>
          </p:nvPr>
        </p:nvSpPr>
        <p:spPr>
          <a:xfrm>
            <a:off x="8730625" y="4871519"/>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12</a:t>
            </a:fld>
            <a:endParaRPr lang="fr-FR" dirty="0">
              <a:solidFill>
                <a:schemeClr val="tx1"/>
              </a:solidFill>
            </a:endParaRPr>
          </a:p>
        </p:txBody>
      </p:sp>
      <p:sp>
        <p:nvSpPr>
          <p:cNvPr id="22" name="Google Shape;155;p3">
            <a:extLst>
              <a:ext uri="{FF2B5EF4-FFF2-40B4-BE49-F238E27FC236}">
                <a16:creationId xmlns:a16="http://schemas.microsoft.com/office/drawing/2014/main" id="{2AA2BB69-3486-1398-1134-5B5988EA8773}"/>
              </a:ext>
            </a:extLst>
          </p:cNvPr>
          <p:cNvSpPr txBox="1">
            <a:spLocks noGrp="1"/>
          </p:cNvSpPr>
          <p:nvPr>
            <p:ph type="title"/>
          </p:nvPr>
        </p:nvSpPr>
        <p:spPr>
          <a:xfrm>
            <a:off x="2471979" y="135059"/>
            <a:ext cx="6517037" cy="697974"/>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ct val="61109"/>
              <a:buFont typeface="Arial"/>
              <a:buNone/>
            </a:pPr>
            <a:r>
              <a:rPr lang="fr" sz="1600" b="1" dirty="0">
                <a:solidFill>
                  <a:schemeClr val="lt1"/>
                </a:solidFill>
              </a:rPr>
              <a:t>7. ANNEXES Gestion de projet</a:t>
            </a:r>
            <a:br>
              <a:rPr lang="fr" sz="1600" b="1" dirty="0">
                <a:solidFill>
                  <a:schemeClr val="lt1"/>
                </a:solidFill>
              </a:rPr>
            </a:br>
            <a:r>
              <a:rPr lang="fr" sz="1600" b="1" dirty="0">
                <a:solidFill>
                  <a:schemeClr val="lt1"/>
                </a:solidFill>
              </a:rPr>
              <a:t>E. Diagramme de </a:t>
            </a:r>
            <a:r>
              <a:rPr lang="fr" sz="1600" b="1" dirty="0" err="1">
                <a:solidFill>
                  <a:schemeClr val="lt1"/>
                </a:solidFill>
              </a:rPr>
              <a:t>gantt</a:t>
            </a:r>
            <a:endParaRPr sz="2000" b="1" dirty="0">
              <a:solidFill>
                <a:schemeClr val="lt1"/>
              </a:solidFill>
            </a:endParaRPr>
          </a:p>
        </p:txBody>
      </p:sp>
    </p:spTree>
    <p:extLst>
      <p:ext uri="{BB962C8B-B14F-4D97-AF65-F5344CB8AC3E}">
        <p14:creationId xmlns:p14="http://schemas.microsoft.com/office/powerpoint/2010/main" val="4208972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9" name="Google Shape;149;p1" descr="Une image contenant Police, Graphique, symbole, logo&#10;&#10;Description générée automatiquement"/>
          <p:cNvPicPr preferRelativeResize="0">
            <a:picLocks noGrp="1"/>
          </p:cNvPicPr>
          <p:nvPr>
            <p:ph idx="1"/>
          </p:nvPr>
        </p:nvPicPr>
        <p:blipFill rotWithShape="1">
          <a:blip r:embed="rId4">
            <a:alphaModFix/>
          </a:blip>
          <a:srcRect/>
          <a:stretch/>
        </p:blipFill>
        <p:spPr>
          <a:xfrm>
            <a:off x="7749" y="7749"/>
            <a:ext cx="2233803" cy="825284"/>
          </a:xfrm>
          <a:prstGeom prst="rect">
            <a:avLst/>
          </a:prstGeom>
          <a:noFill/>
          <a:ln>
            <a:solidFill>
              <a:schemeClr val="tx1"/>
            </a:solidFill>
          </a:ln>
          <a:effectLst>
            <a:outerShdw blurRad="25400">
              <a:srgbClr val="000000">
                <a:alpha val="45882"/>
              </a:srgbClr>
            </a:outerShdw>
          </a:effectLst>
        </p:spPr>
      </p:pic>
      <p:sp>
        <p:nvSpPr>
          <p:cNvPr id="2" name="Google Shape;155;p3">
            <a:extLst>
              <a:ext uri="{FF2B5EF4-FFF2-40B4-BE49-F238E27FC236}">
                <a16:creationId xmlns:a16="http://schemas.microsoft.com/office/drawing/2014/main" id="{F8A0BB92-0DA3-2A24-88DE-31D425B4BC57}"/>
              </a:ext>
            </a:extLst>
          </p:cNvPr>
          <p:cNvSpPr txBox="1">
            <a:spLocks noGrp="1"/>
          </p:cNvSpPr>
          <p:nvPr>
            <p:ph type="title"/>
          </p:nvPr>
        </p:nvSpPr>
        <p:spPr>
          <a:xfrm>
            <a:off x="2471980" y="135059"/>
            <a:ext cx="6344822" cy="697974"/>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rmAutofit fontScale="90000"/>
          </a:bodyPr>
          <a:lstStyle/>
          <a:p>
            <a:pPr marL="0" lvl="0" indent="0" algn="ctr" rtl="0">
              <a:lnSpc>
                <a:spcPct val="115000"/>
              </a:lnSpc>
              <a:spcBef>
                <a:spcPts val="0"/>
              </a:spcBef>
              <a:spcAft>
                <a:spcPts val="1200"/>
              </a:spcAft>
              <a:buClr>
                <a:schemeClr val="dk1"/>
              </a:buClr>
              <a:buSzPct val="61109"/>
              <a:buFont typeface="Arial"/>
              <a:buNone/>
            </a:pPr>
            <a:r>
              <a:rPr lang="fr" sz="1800" b="1" dirty="0">
                <a:solidFill>
                  <a:schemeClr val="lt1"/>
                </a:solidFill>
              </a:rPr>
              <a:t>1. À quel(s) enjeu(x) de société répond le projet ? Quel est le problème précis que tu as identifié ?</a:t>
            </a:r>
            <a:endParaRPr b="1" dirty="0">
              <a:solidFill>
                <a:schemeClr val="lt1"/>
              </a:solidFill>
            </a:endParaRPr>
          </a:p>
        </p:txBody>
      </p:sp>
      <p:sp>
        <p:nvSpPr>
          <p:cNvPr id="3" name="ZoneTexte 2">
            <a:extLst>
              <a:ext uri="{FF2B5EF4-FFF2-40B4-BE49-F238E27FC236}">
                <a16:creationId xmlns:a16="http://schemas.microsoft.com/office/drawing/2014/main" id="{AD9ECAC6-73E5-78FD-B393-37DE86CFE85B}"/>
              </a:ext>
            </a:extLst>
          </p:cNvPr>
          <p:cNvSpPr txBox="1"/>
          <p:nvPr/>
        </p:nvSpPr>
        <p:spPr>
          <a:xfrm>
            <a:off x="7749" y="1038386"/>
            <a:ext cx="4564251" cy="954107"/>
          </a:xfrm>
          <a:prstGeom prst="rect">
            <a:avLst/>
          </a:prstGeom>
          <a:noFill/>
        </p:spPr>
        <p:txBody>
          <a:bodyPr wrap="square" rtlCol="0">
            <a:spAutoFit/>
          </a:bodyPr>
          <a:lstStyle/>
          <a:p>
            <a:pPr marL="0" lvl="0" indent="0" rtl="0">
              <a:lnSpc>
                <a:spcPct val="100000"/>
              </a:lnSpc>
              <a:spcBef>
                <a:spcPts val="0"/>
              </a:spcBef>
              <a:spcAft>
                <a:spcPts val="0"/>
              </a:spcAft>
              <a:buClr>
                <a:schemeClr val="dk1"/>
              </a:buClr>
              <a:buSzPts val="1100"/>
              <a:buFont typeface="Arial"/>
              <a:buNone/>
            </a:pPr>
            <a:r>
              <a:rPr lang="fr-FR" sz="1400" dirty="0"/>
              <a:t>Aujourd’hui, de nombreuses personnes à travers le monde se font pirater, usurper leur identité ou encore voient leur système informatique bloqué par un rançongiciel …</a:t>
            </a:r>
          </a:p>
        </p:txBody>
      </p:sp>
      <p:sp>
        <p:nvSpPr>
          <p:cNvPr id="6" name="Arc 5">
            <a:extLst>
              <a:ext uri="{FF2B5EF4-FFF2-40B4-BE49-F238E27FC236}">
                <a16:creationId xmlns:a16="http://schemas.microsoft.com/office/drawing/2014/main" id="{DB806685-8783-01CD-4357-2210B6D2E7DE}"/>
              </a:ext>
            </a:extLst>
          </p:cNvPr>
          <p:cNvSpPr/>
          <p:nvPr/>
        </p:nvSpPr>
        <p:spPr>
          <a:xfrm>
            <a:off x="5013702" y="1192796"/>
            <a:ext cx="3463871" cy="3462903"/>
          </a:xfrm>
          <a:prstGeom prst="arc">
            <a:avLst>
              <a:gd name="adj1" fmla="val 16236297"/>
              <a:gd name="adj2" fmla="val 1872442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grpSp>
        <p:nvGrpSpPr>
          <p:cNvPr id="24" name="Groupe 23">
            <a:extLst>
              <a:ext uri="{FF2B5EF4-FFF2-40B4-BE49-F238E27FC236}">
                <a16:creationId xmlns:a16="http://schemas.microsoft.com/office/drawing/2014/main" id="{536DDA4D-5AC9-390E-2D44-B7FABA1D8A9C}"/>
              </a:ext>
            </a:extLst>
          </p:cNvPr>
          <p:cNvGrpSpPr/>
          <p:nvPr/>
        </p:nvGrpSpPr>
        <p:grpSpPr>
          <a:xfrm>
            <a:off x="7544899" y="1677416"/>
            <a:ext cx="1232602" cy="1132504"/>
            <a:chOff x="7221724" y="1387624"/>
            <a:chExt cx="1232602" cy="1132504"/>
          </a:xfrm>
        </p:grpSpPr>
        <p:pic>
          <p:nvPicPr>
            <p:cNvPr id="3074" name="Picture 2" descr="Notification - Icônes interface gratuites">
              <a:extLst>
                <a:ext uri="{FF2B5EF4-FFF2-40B4-BE49-F238E27FC236}">
                  <a16:creationId xmlns:a16="http://schemas.microsoft.com/office/drawing/2014/main" id="{E651B422-9B79-47AD-2540-68AD28183E9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Effect>
                        <a14:colorTemperature colorTemp="1500"/>
                      </a14:imgEffect>
                      <a14:imgEffect>
                        <a14:saturation sat="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539925" y="1387624"/>
              <a:ext cx="603464" cy="60346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3C31B25-317D-F447-D9D8-4FE66A4FE5B6}"/>
                </a:ext>
              </a:extLst>
            </p:cNvPr>
            <p:cNvSpPr txBox="1"/>
            <p:nvPr/>
          </p:nvSpPr>
          <p:spPr>
            <a:xfrm>
              <a:off x="7221724" y="2058463"/>
              <a:ext cx="1232602" cy="461665"/>
            </a:xfrm>
            <a:prstGeom prst="rect">
              <a:avLst/>
            </a:prstGeom>
            <a:noFill/>
          </p:spPr>
          <p:txBody>
            <a:bodyPr wrap="square" rtlCol="0">
              <a:spAutoFit/>
            </a:bodyPr>
            <a:lstStyle/>
            <a:p>
              <a:pPr algn="ctr"/>
              <a:r>
                <a:rPr lang="fr-FR" sz="800" dirty="0"/>
                <a:t>2150 notifications d’attaques par ransomware en 2021</a:t>
              </a:r>
            </a:p>
          </p:txBody>
        </p:sp>
      </p:grpSp>
      <p:sp>
        <p:nvSpPr>
          <p:cNvPr id="9" name="Arc 8">
            <a:extLst>
              <a:ext uri="{FF2B5EF4-FFF2-40B4-BE49-F238E27FC236}">
                <a16:creationId xmlns:a16="http://schemas.microsoft.com/office/drawing/2014/main" id="{2BCA5E3F-5749-EE8B-7214-83162DEB2BEE}"/>
              </a:ext>
            </a:extLst>
          </p:cNvPr>
          <p:cNvSpPr/>
          <p:nvPr/>
        </p:nvSpPr>
        <p:spPr>
          <a:xfrm>
            <a:off x="5013702" y="1192795"/>
            <a:ext cx="3463871" cy="3462903"/>
          </a:xfrm>
          <a:prstGeom prst="arc">
            <a:avLst>
              <a:gd name="adj1" fmla="val 21407491"/>
              <a:gd name="adj2" fmla="val 2271383"/>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grpSp>
        <p:nvGrpSpPr>
          <p:cNvPr id="25" name="Groupe 24">
            <a:extLst>
              <a:ext uri="{FF2B5EF4-FFF2-40B4-BE49-F238E27FC236}">
                <a16:creationId xmlns:a16="http://schemas.microsoft.com/office/drawing/2014/main" id="{BEA2C845-BE7C-D6ED-D19E-5FC46B03F3F1}"/>
              </a:ext>
            </a:extLst>
          </p:cNvPr>
          <p:cNvGrpSpPr/>
          <p:nvPr/>
        </p:nvGrpSpPr>
        <p:grpSpPr>
          <a:xfrm>
            <a:off x="6740267" y="3327932"/>
            <a:ext cx="1609138" cy="1637244"/>
            <a:chOff x="7168363" y="3213282"/>
            <a:chExt cx="1609138" cy="1637244"/>
          </a:xfrm>
        </p:grpSpPr>
        <p:pic>
          <p:nvPicPr>
            <p:cNvPr id="17" name="Image 16">
              <a:extLst>
                <a:ext uri="{FF2B5EF4-FFF2-40B4-BE49-F238E27FC236}">
                  <a16:creationId xmlns:a16="http://schemas.microsoft.com/office/drawing/2014/main" id="{62EE4BF3-7413-0847-E6B2-1BCCCED3270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699" b="96324" l="10000" r="90000">
                          <a14:foregroundMark x1="36727" y1="18566" x2="36727" y2="18566"/>
                          <a14:foregroundMark x1="40727" y1="5699" x2="40727" y2="5699"/>
                          <a14:foregroundMark x1="31091" y1="91912" x2="31091" y2="91912"/>
                          <a14:foregroundMark x1="20909" y1="96324" x2="20909" y2="96324"/>
                          <a14:foregroundMark x1="60000" y1="10294" x2="61019" y2="11737"/>
                          <a14:backgroundMark x1="26909" y1="9559" x2="23818" y2="12868"/>
                          <a14:backgroundMark x1="61273" y1="11949" x2="61273" y2="11949"/>
                          <a14:backgroundMark x1="62000" y1="11213" x2="63273" y2="13419"/>
                        </a14:backgroundRemoval>
                      </a14:imgEffect>
                      <a14:imgEffect>
                        <a14:brightnessContrast bright="100000"/>
                      </a14:imgEffect>
                    </a14:imgLayer>
                  </a14:imgProps>
                </a:ext>
              </a:extLst>
            </a:blip>
            <a:stretch>
              <a:fillRect/>
            </a:stretch>
          </p:blipFill>
          <p:spPr>
            <a:xfrm>
              <a:off x="7594169" y="3213282"/>
              <a:ext cx="757526" cy="749262"/>
            </a:xfrm>
            <a:prstGeom prst="rect">
              <a:avLst/>
            </a:prstGeom>
          </p:spPr>
        </p:pic>
        <p:sp>
          <p:nvSpPr>
            <p:cNvPr id="18" name="ZoneTexte 17">
              <a:extLst>
                <a:ext uri="{FF2B5EF4-FFF2-40B4-BE49-F238E27FC236}">
                  <a16:creationId xmlns:a16="http://schemas.microsoft.com/office/drawing/2014/main" id="{C3B4E9F2-9751-67BB-0316-B8480093F7DC}"/>
                </a:ext>
              </a:extLst>
            </p:cNvPr>
            <p:cNvSpPr txBox="1"/>
            <p:nvPr/>
          </p:nvSpPr>
          <p:spPr>
            <a:xfrm>
              <a:off x="7168363" y="4019529"/>
              <a:ext cx="1609138" cy="830997"/>
            </a:xfrm>
            <a:prstGeom prst="rect">
              <a:avLst/>
            </a:prstGeom>
            <a:noFill/>
          </p:spPr>
          <p:txBody>
            <a:bodyPr wrap="square" rtlCol="0">
              <a:spAutoFit/>
            </a:bodyPr>
            <a:lstStyle/>
            <a:p>
              <a:pPr algn="ctr"/>
              <a:r>
                <a:rPr lang="fr-FR" sz="800" dirty="0"/>
                <a:t>1 entreprise française sur 2 a déjà été victime d’une cyberattaque</a:t>
              </a:r>
            </a:p>
            <a:p>
              <a:pPr algn="ctr"/>
              <a:r>
                <a:rPr lang="fr-FR" sz="800" dirty="0"/>
                <a:t>&amp;</a:t>
              </a:r>
            </a:p>
            <a:p>
              <a:pPr algn="ctr"/>
              <a:r>
                <a:rPr lang="fr-FR" sz="800" dirty="0"/>
                <a:t>69% des entreprises victimes sont des TPE/PME</a:t>
              </a:r>
            </a:p>
          </p:txBody>
        </p:sp>
      </p:grpSp>
      <p:sp>
        <p:nvSpPr>
          <p:cNvPr id="19" name="Arc 18">
            <a:extLst>
              <a:ext uri="{FF2B5EF4-FFF2-40B4-BE49-F238E27FC236}">
                <a16:creationId xmlns:a16="http://schemas.microsoft.com/office/drawing/2014/main" id="{45A838B2-0B3F-FD46-ED1C-7E66B2AB80FA}"/>
              </a:ext>
            </a:extLst>
          </p:cNvPr>
          <p:cNvSpPr/>
          <p:nvPr/>
        </p:nvSpPr>
        <p:spPr>
          <a:xfrm>
            <a:off x="5013701" y="1192795"/>
            <a:ext cx="3463871" cy="3462903"/>
          </a:xfrm>
          <a:prstGeom prst="arc">
            <a:avLst>
              <a:gd name="adj1" fmla="val 5368351"/>
              <a:gd name="adj2" fmla="val 7758935"/>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grpSp>
        <p:nvGrpSpPr>
          <p:cNvPr id="26" name="Groupe 25">
            <a:extLst>
              <a:ext uri="{FF2B5EF4-FFF2-40B4-BE49-F238E27FC236}">
                <a16:creationId xmlns:a16="http://schemas.microsoft.com/office/drawing/2014/main" id="{005378FE-D341-E61D-809A-BBCA8B0BCDDD}"/>
              </a:ext>
            </a:extLst>
          </p:cNvPr>
          <p:cNvGrpSpPr/>
          <p:nvPr/>
        </p:nvGrpSpPr>
        <p:grpSpPr>
          <a:xfrm>
            <a:off x="4303464" y="2928770"/>
            <a:ext cx="1420473" cy="1352600"/>
            <a:chOff x="4965226" y="3667202"/>
            <a:chExt cx="1420473" cy="1352600"/>
          </a:xfrm>
        </p:grpSpPr>
        <p:pic>
          <p:nvPicPr>
            <p:cNvPr id="21" name="Image 20">
              <a:extLst>
                <a:ext uri="{FF2B5EF4-FFF2-40B4-BE49-F238E27FC236}">
                  <a16:creationId xmlns:a16="http://schemas.microsoft.com/office/drawing/2014/main" id="{328F3CC7-1048-66CF-8B26-C713470E44F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755" b="92287" l="5409" r="95383">
                          <a14:foregroundMark x1="22691" y1="33609" x2="22691" y2="33609"/>
                          <a14:foregroundMark x1="22691" y1="33609" x2="47493" y2="13223"/>
                          <a14:foregroundMark x1="47493" y1="13223" x2="61741" y2="16391"/>
                          <a14:foregroundMark x1="61741" y1="16391" x2="83377" y2="38292"/>
                          <a14:foregroundMark x1="83377" y1="38292" x2="80739" y2="70386"/>
                          <a14:foregroundMark x1="80739" y1="70386" x2="70712" y2="81267"/>
                          <a14:foregroundMark x1="70712" y1="81267" x2="61214" y2="85262"/>
                          <a14:foregroundMark x1="60026" y1="23554" x2="66623" y2="37052"/>
                          <a14:foregroundMark x1="66623" y1="37052" x2="75989" y2="37328"/>
                          <a14:foregroundMark x1="67678" y1="19421" x2="82190" y2="23829"/>
                          <a14:foregroundMark x1="82190" y1="23829" x2="91821" y2="30854"/>
                          <a14:foregroundMark x1="93140" y1="33196" x2="93404" y2="33333"/>
                          <a14:foregroundMark x1="95119" y1="34022" x2="95383" y2="32507"/>
                          <a14:foregroundMark x1="49736" y1="9091" x2="35488" y2="13085"/>
                          <a14:foregroundMark x1="35488" y1="13085" x2="9763" y2="29339"/>
                          <a14:foregroundMark x1="9763" y1="29339" x2="14644" y2="34022"/>
                          <a14:foregroundMark x1="47361" y1="6336" x2="54222" y2="6749"/>
                          <a14:foregroundMark x1="49340" y1="2755" x2="49340" y2="2755"/>
                          <a14:foregroundMark x1="39974" y1="21763" x2="39182" y2="37328"/>
                          <a14:foregroundMark x1="39182" y1="37328" x2="26253" y2="42011"/>
                          <a14:foregroundMark x1="26253" y1="42011" x2="20185" y2="40909"/>
                          <a14:foregroundMark x1="16227" y1="38567" x2="17150" y2="76584"/>
                          <a14:foregroundMark x1="21372" y1="67769" x2="35752" y2="66667"/>
                          <a14:foregroundMark x1="35752" y1="66667" x2="37467" y2="85537"/>
                          <a14:foregroundMark x1="12797" y1="77273" x2="22296" y2="89256"/>
                          <a14:foregroundMark x1="22296" y1="89256" x2="39446" y2="89394"/>
                          <a14:foregroundMark x1="39446" y1="89394" x2="45910" y2="88981"/>
                          <a14:foregroundMark x1="46438" y1="87879" x2="68470" y2="88705"/>
                          <a14:foregroundMark x1="68470" y1="88705" x2="72427" y2="74518"/>
                          <a14:foregroundMark x1="72427" y1="74518" x2="81135" y2="67218"/>
                          <a14:foregroundMark x1="82586" y1="72590" x2="83509" y2="87052"/>
                          <a14:foregroundMark x1="83509" y1="87052" x2="69261" y2="91185"/>
                          <a14:foregroundMark x1="69261" y1="91185" x2="38786" y2="92287"/>
                          <a14:foregroundMark x1="5409" y1="35675" x2="5673" y2="30992"/>
                          <a14:backgroundMark x1="43668" y1="44766" x2="43668" y2="44766"/>
                          <a14:backgroundMark x1="49736" y1="46970" x2="49472" y2="62948"/>
                          <a14:backgroundMark x1="49472" y1="62948" x2="45778" y2="30579"/>
                        </a14:backgroundRemoval>
                      </a14:imgEffect>
                      <a14:imgEffect>
                        <a14:brightnessContrast bright="100000"/>
                      </a14:imgEffect>
                    </a14:imgLayer>
                  </a14:imgProps>
                </a:ext>
              </a:extLst>
            </a:blip>
            <a:stretch>
              <a:fillRect/>
            </a:stretch>
          </p:blipFill>
          <p:spPr>
            <a:xfrm>
              <a:off x="5284318" y="3667202"/>
              <a:ext cx="782287" cy="749262"/>
            </a:xfrm>
            <a:prstGeom prst="rect">
              <a:avLst/>
            </a:prstGeom>
          </p:spPr>
        </p:pic>
        <p:sp>
          <p:nvSpPr>
            <p:cNvPr id="22" name="ZoneTexte 21">
              <a:extLst>
                <a:ext uri="{FF2B5EF4-FFF2-40B4-BE49-F238E27FC236}">
                  <a16:creationId xmlns:a16="http://schemas.microsoft.com/office/drawing/2014/main" id="{FB9492B9-1504-2AEB-7F29-2C89AB18640D}"/>
                </a:ext>
              </a:extLst>
            </p:cNvPr>
            <p:cNvSpPr txBox="1"/>
            <p:nvPr/>
          </p:nvSpPr>
          <p:spPr>
            <a:xfrm>
              <a:off x="4965226" y="4435027"/>
              <a:ext cx="1420473" cy="584775"/>
            </a:xfrm>
            <a:prstGeom prst="rect">
              <a:avLst/>
            </a:prstGeom>
            <a:noFill/>
          </p:spPr>
          <p:txBody>
            <a:bodyPr wrap="square" rtlCol="0">
              <a:spAutoFit/>
            </a:bodyPr>
            <a:lstStyle/>
            <a:p>
              <a:pPr algn="ctr"/>
              <a:r>
                <a:rPr lang="fr-FR" sz="800" dirty="0"/>
                <a:t>En 2021, 2 cyberattaques ont ciblé chaque jour les établissements de santé</a:t>
              </a:r>
            </a:p>
          </p:txBody>
        </p:sp>
      </p:grpSp>
      <p:sp>
        <p:nvSpPr>
          <p:cNvPr id="23" name="Arc 22">
            <a:extLst>
              <a:ext uri="{FF2B5EF4-FFF2-40B4-BE49-F238E27FC236}">
                <a16:creationId xmlns:a16="http://schemas.microsoft.com/office/drawing/2014/main" id="{18BE1F7A-6374-600A-17A1-33E7A7C7EFF7}"/>
              </a:ext>
            </a:extLst>
          </p:cNvPr>
          <p:cNvSpPr/>
          <p:nvPr/>
        </p:nvSpPr>
        <p:spPr>
          <a:xfrm>
            <a:off x="5008332" y="1192794"/>
            <a:ext cx="3463871" cy="3462903"/>
          </a:xfrm>
          <a:prstGeom prst="arc">
            <a:avLst>
              <a:gd name="adj1" fmla="val 11081870"/>
              <a:gd name="adj2" fmla="val 13320044"/>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grpSp>
        <p:nvGrpSpPr>
          <p:cNvPr id="28" name="Groupe 27">
            <a:extLst>
              <a:ext uri="{FF2B5EF4-FFF2-40B4-BE49-F238E27FC236}">
                <a16:creationId xmlns:a16="http://schemas.microsoft.com/office/drawing/2014/main" id="{B609143A-C05F-CCB4-A439-A430303E5031}"/>
              </a:ext>
            </a:extLst>
          </p:cNvPr>
          <p:cNvGrpSpPr/>
          <p:nvPr/>
        </p:nvGrpSpPr>
        <p:grpSpPr>
          <a:xfrm>
            <a:off x="5476185" y="507962"/>
            <a:ext cx="1420473" cy="1557503"/>
            <a:chOff x="5476185" y="507962"/>
            <a:chExt cx="1420473" cy="1557503"/>
          </a:xfrm>
        </p:grpSpPr>
        <p:pic>
          <p:nvPicPr>
            <p:cNvPr id="3080" name="Picture 8" descr="Symbole D'email Sur Fond Blanc Dessin Par Illustration | Vecteur Premium">
              <a:extLst>
                <a:ext uri="{FF2B5EF4-FFF2-40B4-BE49-F238E27FC236}">
                  <a16:creationId xmlns:a16="http://schemas.microsoft.com/office/drawing/2014/main" id="{402CCDB7-C3DF-C08C-8411-1E4FD2AB4F2D}"/>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foregroundMark x1="32428" y1="60064" x2="32428" y2="60064"/>
                          <a14:foregroundMark x1="31789" y1="44728" x2="31789" y2="44728"/>
                          <a14:foregroundMark x1="51118" y1="47923" x2="51118" y2="47923"/>
                          <a14:foregroundMark x1="67732" y1="56070" x2="67732" y2="56070"/>
                        </a14:backgroundRemoval>
                      </a14:imgEffect>
                      <a14:imgEffect>
                        <a14:sharpenSoften amount="1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01591" y="507962"/>
              <a:ext cx="1369663" cy="1369663"/>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a:extLst>
                <a:ext uri="{FF2B5EF4-FFF2-40B4-BE49-F238E27FC236}">
                  <a16:creationId xmlns:a16="http://schemas.microsoft.com/office/drawing/2014/main" id="{76CE1595-5E5A-5C6E-D0C5-235D52AD726C}"/>
                </a:ext>
              </a:extLst>
            </p:cNvPr>
            <p:cNvSpPr txBox="1"/>
            <p:nvPr/>
          </p:nvSpPr>
          <p:spPr>
            <a:xfrm>
              <a:off x="5476185" y="1603800"/>
              <a:ext cx="1420473" cy="461665"/>
            </a:xfrm>
            <a:prstGeom prst="rect">
              <a:avLst/>
            </a:prstGeom>
            <a:noFill/>
          </p:spPr>
          <p:txBody>
            <a:bodyPr wrap="square" rtlCol="0">
              <a:spAutoFit/>
            </a:bodyPr>
            <a:lstStyle/>
            <a:p>
              <a:pPr algn="ctr"/>
              <a:r>
                <a:rPr lang="fr-FR" sz="800" dirty="0"/>
                <a:t>94% des logiciels malveillant sont délivrés par e-mail</a:t>
              </a:r>
            </a:p>
          </p:txBody>
        </p:sp>
      </p:grpSp>
      <p:sp>
        <p:nvSpPr>
          <p:cNvPr id="29" name="ZoneTexte 28">
            <a:extLst>
              <a:ext uri="{FF2B5EF4-FFF2-40B4-BE49-F238E27FC236}">
                <a16:creationId xmlns:a16="http://schemas.microsoft.com/office/drawing/2014/main" id="{088C88E9-9F90-F3BD-93D7-2EEE3295CF1F}"/>
              </a:ext>
            </a:extLst>
          </p:cNvPr>
          <p:cNvSpPr txBox="1"/>
          <p:nvPr/>
        </p:nvSpPr>
        <p:spPr>
          <a:xfrm>
            <a:off x="37246" y="3327932"/>
            <a:ext cx="4422482" cy="1815882"/>
          </a:xfrm>
          <a:prstGeom prst="rect">
            <a:avLst/>
          </a:prstGeom>
          <a:noFill/>
        </p:spPr>
        <p:txBody>
          <a:bodyPr wrap="square" rtlCol="0">
            <a:spAutoFit/>
          </a:bodyPr>
          <a:lstStyle/>
          <a:p>
            <a:pPr marL="0" lvl="0" indent="0" rtl="0">
              <a:lnSpc>
                <a:spcPct val="100000"/>
              </a:lnSpc>
              <a:spcBef>
                <a:spcPts val="0"/>
              </a:spcBef>
              <a:spcAft>
                <a:spcPts val="0"/>
              </a:spcAft>
              <a:buClr>
                <a:schemeClr val="dk1"/>
              </a:buClr>
              <a:buSzPts val="1100"/>
              <a:buFont typeface="Arial"/>
              <a:buNone/>
            </a:pPr>
            <a:r>
              <a:rPr lang="fr-FR" sz="1400" dirty="0"/>
              <a:t>Plus précisément, le problème vient souvent des utilisateurs qui ne sont pas assez informés sur les bonnes pratiques et quelques changements suffiraient à se protéger de beaucoup d’attaques simples, mais courantes. Par exemple, faire attention aux mails qu’on reçoit ou aux sites sur lesquels on rentre nos informations personnelles.</a:t>
            </a:r>
          </a:p>
        </p:txBody>
      </p:sp>
      <p:sp>
        <p:nvSpPr>
          <p:cNvPr id="31" name="Espace réservé du numéro de diapositive 30">
            <a:extLst>
              <a:ext uri="{FF2B5EF4-FFF2-40B4-BE49-F238E27FC236}">
                <a16:creationId xmlns:a16="http://schemas.microsoft.com/office/drawing/2014/main" id="{E080BF22-8BA5-31B7-973C-FC993FA37FEB}"/>
              </a:ext>
            </a:extLst>
          </p:cNvPr>
          <p:cNvSpPr>
            <a:spLocks noGrp="1"/>
          </p:cNvSpPr>
          <p:nvPr>
            <p:ph type="sldNum" sz="quarter" idx="12"/>
          </p:nvPr>
        </p:nvSpPr>
        <p:spPr>
          <a:xfrm>
            <a:off x="8730625" y="4871519"/>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2</a:t>
            </a:fld>
            <a:endParaRPr lang="fr-FR" dirty="0">
              <a:solidFill>
                <a:schemeClr val="tx1"/>
              </a:solidFill>
            </a:endParaRPr>
          </a:p>
        </p:txBody>
      </p:sp>
    </p:spTree>
    <p:extLst>
      <p:ext uri="{BB962C8B-B14F-4D97-AF65-F5344CB8AC3E}">
        <p14:creationId xmlns:p14="http://schemas.microsoft.com/office/powerpoint/2010/main" val="1592960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9" name="Google Shape;149;p1" descr="Une image contenant Police, Graphique, symbole, logo&#10;&#10;Description générée automatiquement"/>
          <p:cNvPicPr preferRelativeResize="0">
            <a:picLocks noGrp="1"/>
          </p:cNvPicPr>
          <p:nvPr>
            <p:ph idx="1"/>
          </p:nvPr>
        </p:nvPicPr>
        <p:blipFill rotWithShape="1">
          <a:blip r:embed="rId4">
            <a:alphaModFix/>
          </a:blip>
          <a:srcRect/>
          <a:stretch/>
        </p:blipFill>
        <p:spPr>
          <a:xfrm>
            <a:off x="7749" y="7749"/>
            <a:ext cx="2233803" cy="825284"/>
          </a:xfrm>
          <a:prstGeom prst="rect">
            <a:avLst/>
          </a:prstGeom>
          <a:noFill/>
          <a:ln>
            <a:solidFill>
              <a:schemeClr val="tx1"/>
            </a:solidFill>
          </a:ln>
          <a:effectLst>
            <a:outerShdw blurRad="25400">
              <a:srgbClr val="000000">
                <a:alpha val="45882"/>
              </a:srgbClr>
            </a:outerShdw>
          </a:effectLst>
        </p:spPr>
      </p:pic>
      <p:sp>
        <p:nvSpPr>
          <p:cNvPr id="5" name="Google Shape;155;p3">
            <a:extLst>
              <a:ext uri="{FF2B5EF4-FFF2-40B4-BE49-F238E27FC236}">
                <a16:creationId xmlns:a16="http://schemas.microsoft.com/office/drawing/2014/main" id="{3F76F79B-355E-A630-1EBB-557311B9A788}"/>
              </a:ext>
            </a:extLst>
          </p:cNvPr>
          <p:cNvSpPr txBox="1">
            <a:spLocks noGrp="1"/>
          </p:cNvSpPr>
          <p:nvPr>
            <p:ph type="title"/>
          </p:nvPr>
        </p:nvSpPr>
        <p:spPr>
          <a:xfrm>
            <a:off x="2471980" y="135059"/>
            <a:ext cx="6344822" cy="697974"/>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rmAutofit fontScale="90000"/>
          </a:bodyPr>
          <a:lstStyle/>
          <a:p>
            <a:pPr marL="0" lvl="0" indent="0" algn="ctr" rtl="0">
              <a:lnSpc>
                <a:spcPct val="115000"/>
              </a:lnSpc>
              <a:spcBef>
                <a:spcPts val="0"/>
              </a:spcBef>
              <a:spcAft>
                <a:spcPts val="1200"/>
              </a:spcAft>
              <a:buClr>
                <a:schemeClr val="dk1"/>
              </a:buClr>
              <a:buSzPct val="61109"/>
              <a:buFont typeface="Arial"/>
              <a:buNone/>
            </a:pPr>
            <a:r>
              <a:rPr lang="fr" sz="1800" b="1" dirty="0">
                <a:solidFill>
                  <a:schemeClr val="lt1"/>
                </a:solidFill>
              </a:rPr>
              <a:t>2. Qui sont tes bénéficiaires ? Quels retours as-tu reçu de leur part sur ton projet ?</a:t>
            </a:r>
            <a:endParaRPr b="1" dirty="0">
              <a:solidFill>
                <a:schemeClr val="lt1"/>
              </a:solidFill>
            </a:endParaRPr>
          </a:p>
        </p:txBody>
      </p:sp>
      <p:sp>
        <p:nvSpPr>
          <p:cNvPr id="7" name="ZoneTexte 6">
            <a:extLst>
              <a:ext uri="{FF2B5EF4-FFF2-40B4-BE49-F238E27FC236}">
                <a16:creationId xmlns:a16="http://schemas.microsoft.com/office/drawing/2014/main" id="{64ED88B7-006D-01BB-8D4E-EAEDF220A26F}"/>
              </a:ext>
            </a:extLst>
          </p:cNvPr>
          <p:cNvSpPr txBox="1"/>
          <p:nvPr/>
        </p:nvSpPr>
        <p:spPr>
          <a:xfrm>
            <a:off x="112363" y="1053706"/>
            <a:ext cx="8919274" cy="954107"/>
          </a:xfrm>
          <a:prstGeom prst="rect">
            <a:avLst/>
          </a:prstGeom>
          <a:noFill/>
        </p:spPr>
        <p:txBody>
          <a:bodyPr wrap="square" rtlCol="0">
            <a:spAutoFit/>
          </a:bodyPr>
          <a:lstStyle/>
          <a:p>
            <a:r>
              <a:rPr lang="fr-FR" sz="1400" dirty="0"/>
              <a:t>Ce projet peut profiter à tout type de personnes. Il pourrait aussi bien aider des enfants qui découvrent l’informatique que des seniors peu vigilants à la cybersécurité, aussi bien aux professionnels qu’aux particuliers. </a:t>
            </a:r>
          </a:p>
          <a:p>
            <a:endParaRPr lang="fr-FR" sz="1400" dirty="0"/>
          </a:p>
        </p:txBody>
      </p:sp>
      <p:pic>
        <p:nvPicPr>
          <p:cNvPr id="5124" name="Picture 4" descr="Enfant à l'ordinateur Banque d'images noir et blanc - Alamy">
            <a:extLst>
              <a:ext uri="{FF2B5EF4-FFF2-40B4-BE49-F238E27FC236}">
                <a16:creationId xmlns:a16="http://schemas.microsoft.com/office/drawing/2014/main" id="{C8A43F8B-DEDD-C1E1-2443-544B97A46A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859"/>
          <a:stretch/>
        </p:blipFill>
        <p:spPr bwMode="auto">
          <a:xfrm>
            <a:off x="409196" y="2408300"/>
            <a:ext cx="1901368" cy="1853016"/>
          </a:xfrm>
          <a:prstGeom prst="ellipse">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6A5C6234-FBDE-12E3-3B2F-E2BD16C53C1F}"/>
              </a:ext>
            </a:extLst>
          </p:cNvPr>
          <p:cNvPicPr>
            <a:picLocks noChangeAspect="1"/>
          </p:cNvPicPr>
          <p:nvPr/>
        </p:nvPicPr>
        <p:blipFill>
          <a:blip r:embed="rId6"/>
          <a:stretch>
            <a:fillRect/>
          </a:stretch>
        </p:blipFill>
        <p:spPr>
          <a:xfrm>
            <a:off x="3599906" y="1781336"/>
            <a:ext cx="1963777" cy="1853986"/>
          </a:xfrm>
          <a:prstGeom prst="ellipse">
            <a:avLst/>
          </a:prstGeom>
        </p:spPr>
      </p:pic>
      <p:pic>
        <p:nvPicPr>
          <p:cNvPr id="5132" name="Picture 12" descr="Informatique 4 - Coloriages Metiers - Informatique">
            <a:extLst>
              <a:ext uri="{FF2B5EF4-FFF2-40B4-BE49-F238E27FC236}">
                <a16:creationId xmlns:a16="http://schemas.microsoft.com/office/drawing/2014/main" id="{0D259A27-E96C-C2F4-8DD6-A2FBB311D6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987" r="20947"/>
          <a:stretch/>
        </p:blipFill>
        <p:spPr bwMode="auto">
          <a:xfrm>
            <a:off x="6853025" y="2997954"/>
            <a:ext cx="1963777" cy="1926666"/>
          </a:xfrm>
          <a:prstGeom prst="ellipse">
            <a:avLst/>
          </a:prstGeom>
          <a:noFill/>
          <a:extLst>
            <a:ext uri="{909E8E84-426E-40DD-AFC4-6F175D3DCCD1}">
              <a14:hiddenFill xmlns:a14="http://schemas.microsoft.com/office/drawing/2010/main">
                <a:solidFill>
                  <a:srgbClr val="FFFFFF"/>
                </a:solidFill>
              </a14:hiddenFill>
            </a:ext>
          </a:extLst>
        </p:spPr>
      </p:pic>
      <p:cxnSp>
        <p:nvCxnSpPr>
          <p:cNvPr id="14" name="Connecteur droit 13">
            <a:extLst>
              <a:ext uri="{FF2B5EF4-FFF2-40B4-BE49-F238E27FC236}">
                <a16:creationId xmlns:a16="http://schemas.microsoft.com/office/drawing/2014/main" id="{51997166-96E0-0F9D-211B-721DF11F5D73}"/>
              </a:ext>
            </a:extLst>
          </p:cNvPr>
          <p:cNvCxnSpPr>
            <a:stCxn id="5124" idx="6"/>
            <a:endCxn id="12" idx="2"/>
          </p:cNvCxnSpPr>
          <p:nvPr/>
        </p:nvCxnSpPr>
        <p:spPr>
          <a:xfrm flipV="1">
            <a:off x="2310564" y="2708329"/>
            <a:ext cx="1289342" cy="626479"/>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Connecteur droit 14">
            <a:extLst>
              <a:ext uri="{FF2B5EF4-FFF2-40B4-BE49-F238E27FC236}">
                <a16:creationId xmlns:a16="http://schemas.microsoft.com/office/drawing/2014/main" id="{9999C1A8-172F-6873-FC39-E29B3FC67D2E}"/>
              </a:ext>
            </a:extLst>
          </p:cNvPr>
          <p:cNvCxnSpPr>
            <a:cxnSpLocks/>
            <a:stCxn id="12" idx="6"/>
            <a:endCxn id="5132" idx="2"/>
          </p:cNvCxnSpPr>
          <p:nvPr/>
        </p:nvCxnSpPr>
        <p:spPr>
          <a:xfrm>
            <a:off x="5563683" y="2708329"/>
            <a:ext cx="1289342" cy="1252958"/>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Espace réservé du numéro de diapositive 30">
            <a:extLst>
              <a:ext uri="{FF2B5EF4-FFF2-40B4-BE49-F238E27FC236}">
                <a16:creationId xmlns:a16="http://schemas.microsoft.com/office/drawing/2014/main" id="{E94C6743-4087-C425-B0D8-43A294584755}"/>
              </a:ext>
            </a:extLst>
          </p:cNvPr>
          <p:cNvSpPr>
            <a:spLocks noGrp="1"/>
          </p:cNvSpPr>
          <p:nvPr>
            <p:ph type="sldNum" sz="quarter" idx="12"/>
          </p:nvPr>
        </p:nvSpPr>
        <p:spPr>
          <a:xfrm>
            <a:off x="8730625" y="4871519"/>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3</a:t>
            </a:fld>
            <a:endParaRPr lang="fr-FR" dirty="0">
              <a:solidFill>
                <a:schemeClr val="tx1"/>
              </a:solidFill>
            </a:endParaRPr>
          </a:p>
        </p:txBody>
      </p:sp>
    </p:spTree>
    <p:extLst>
      <p:ext uri="{BB962C8B-B14F-4D97-AF65-F5344CB8AC3E}">
        <p14:creationId xmlns:p14="http://schemas.microsoft.com/office/powerpoint/2010/main" val="3712067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9" name="Google Shape;149;p1" descr="Une image contenant Police, Graphique, symbole, logo&#10;&#10;Description générée automatiquement"/>
          <p:cNvPicPr preferRelativeResize="0">
            <a:picLocks noGrp="1"/>
          </p:cNvPicPr>
          <p:nvPr>
            <p:ph idx="1"/>
          </p:nvPr>
        </p:nvPicPr>
        <p:blipFill rotWithShape="1">
          <a:blip r:embed="rId4">
            <a:alphaModFix/>
          </a:blip>
          <a:srcRect/>
          <a:stretch/>
        </p:blipFill>
        <p:spPr>
          <a:xfrm>
            <a:off x="7749" y="7749"/>
            <a:ext cx="2233803" cy="825284"/>
          </a:xfrm>
          <a:prstGeom prst="rect">
            <a:avLst/>
          </a:prstGeom>
          <a:noFill/>
          <a:ln>
            <a:solidFill>
              <a:schemeClr val="tx1"/>
            </a:solidFill>
          </a:ln>
          <a:effectLst>
            <a:outerShdw blurRad="25400">
              <a:srgbClr val="000000">
                <a:alpha val="45882"/>
              </a:srgbClr>
            </a:outerShdw>
          </a:effectLst>
        </p:spPr>
      </p:pic>
      <p:sp>
        <p:nvSpPr>
          <p:cNvPr id="5" name="Google Shape;155;p3">
            <a:extLst>
              <a:ext uri="{FF2B5EF4-FFF2-40B4-BE49-F238E27FC236}">
                <a16:creationId xmlns:a16="http://schemas.microsoft.com/office/drawing/2014/main" id="{3F76F79B-355E-A630-1EBB-557311B9A788}"/>
              </a:ext>
            </a:extLst>
          </p:cNvPr>
          <p:cNvSpPr txBox="1">
            <a:spLocks noGrp="1"/>
          </p:cNvSpPr>
          <p:nvPr>
            <p:ph type="title"/>
          </p:nvPr>
        </p:nvSpPr>
        <p:spPr>
          <a:xfrm>
            <a:off x="2471979" y="135059"/>
            <a:ext cx="6517037" cy="697974"/>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rmAutofit fontScale="90000"/>
          </a:bodyPr>
          <a:lstStyle/>
          <a:p>
            <a:pPr marL="0" lvl="0" indent="0" algn="ctr" rtl="0">
              <a:lnSpc>
                <a:spcPct val="115000"/>
              </a:lnSpc>
              <a:spcBef>
                <a:spcPts val="0"/>
              </a:spcBef>
              <a:spcAft>
                <a:spcPts val="1200"/>
              </a:spcAft>
              <a:buClr>
                <a:schemeClr val="dk1"/>
              </a:buClr>
              <a:buSzPct val="61109"/>
              <a:buFont typeface="Arial"/>
              <a:buNone/>
            </a:pPr>
            <a:r>
              <a:rPr lang="fr" sz="1800" b="1" dirty="0">
                <a:solidFill>
                  <a:schemeClr val="lt1"/>
                </a:solidFill>
              </a:rPr>
              <a:t>3. Comment ton projet va-t-il impacter tes bénéficiaires/ton environnement ? Quels indicateurs vas-tu suivre pour voir si ton projet atteint son objectif ? </a:t>
            </a:r>
            <a:endParaRPr b="1" dirty="0">
              <a:solidFill>
                <a:schemeClr val="lt1"/>
              </a:solidFill>
            </a:endParaRPr>
          </a:p>
        </p:txBody>
      </p:sp>
      <p:sp>
        <p:nvSpPr>
          <p:cNvPr id="31" name="Espace réservé du numéro de diapositive 30">
            <a:extLst>
              <a:ext uri="{FF2B5EF4-FFF2-40B4-BE49-F238E27FC236}">
                <a16:creationId xmlns:a16="http://schemas.microsoft.com/office/drawing/2014/main" id="{E94C6743-4087-C425-B0D8-43A294584755}"/>
              </a:ext>
            </a:extLst>
          </p:cNvPr>
          <p:cNvSpPr>
            <a:spLocks noGrp="1"/>
          </p:cNvSpPr>
          <p:nvPr>
            <p:ph type="sldNum" sz="quarter" idx="12"/>
          </p:nvPr>
        </p:nvSpPr>
        <p:spPr>
          <a:xfrm>
            <a:off x="8730625" y="4871519"/>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4</a:t>
            </a:fld>
            <a:endParaRPr lang="fr-FR" dirty="0">
              <a:solidFill>
                <a:schemeClr val="tx1"/>
              </a:solidFill>
            </a:endParaRPr>
          </a:p>
        </p:txBody>
      </p:sp>
      <p:sp>
        <p:nvSpPr>
          <p:cNvPr id="3" name="ZoneTexte 2">
            <a:extLst>
              <a:ext uri="{FF2B5EF4-FFF2-40B4-BE49-F238E27FC236}">
                <a16:creationId xmlns:a16="http://schemas.microsoft.com/office/drawing/2014/main" id="{EF62CC92-8735-1E75-88C5-E54D2F466179}"/>
              </a:ext>
            </a:extLst>
          </p:cNvPr>
          <p:cNvSpPr txBox="1"/>
          <p:nvPr/>
        </p:nvSpPr>
        <p:spPr>
          <a:xfrm>
            <a:off x="135610" y="1263868"/>
            <a:ext cx="8872779" cy="813492"/>
          </a:xfrm>
          <a:prstGeom prst="rect">
            <a:avLst/>
          </a:prstGeom>
          <a:noFill/>
        </p:spPr>
        <p:txBody>
          <a:bodyPr wrap="square" rtlCol="0">
            <a:spAutoFit/>
          </a:bodyPr>
          <a:lstStyle/>
          <a:p>
            <a:pPr marL="0" lvl="0" indent="0" rtl="0">
              <a:lnSpc>
                <a:spcPct val="115000"/>
              </a:lnSpc>
              <a:spcBef>
                <a:spcPts val="1200"/>
              </a:spcBef>
              <a:spcAft>
                <a:spcPts val="0"/>
              </a:spcAft>
              <a:buClr>
                <a:schemeClr val="dk1"/>
              </a:buClr>
              <a:buSzPts val="1100"/>
              <a:buFont typeface="Arial"/>
              <a:buNone/>
            </a:pPr>
            <a:r>
              <a:rPr lang="fr-FR" sz="1400" dirty="0"/>
              <a:t>Ce projet va permettre aux bénéficiaires d’être sensibilisés à la cybersécurité, cela peut prendre diverses formes telles qu’une utilisation d’un meilleur mot de passe ou encore une vigilance accrue aux liens que l’on reçoit.</a:t>
            </a:r>
          </a:p>
        </p:txBody>
      </p:sp>
      <p:pic>
        <p:nvPicPr>
          <p:cNvPr id="7170" name="Picture 2" descr="Icône De Mot De Passe De Sécurité Isoler Sur Fond Blanc Dessin Par  Illustration | Vecteur Premium">
            <a:extLst>
              <a:ext uri="{FF2B5EF4-FFF2-40B4-BE49-F238E27FC236}">
                <a16:creationId xmlns:a16="http://schemas.microsoft.com/office/drawing/2014/main" id="{4DC49768-E0FD-2303-A8F1-5176436EEF6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23962" y1="64856" x2="23962" y2="64856"/>
                        <a14:foregroundMark x1="32748" y1="62141" x2="32748" y2="62141"/>
                        <a14:foregroundMark x1="41374" y1="61981" x2="41374" y2="61981"/>
                        <a14:foregroundMark x1="50000" y1="62141" x2="50000" y2="62141"/>
                        <a14:foregroundMark x1="57668" y1="64058" x2="57668" y2="64058"/>
                        <a14:foregroundMark x1="68850" y1="63898" x2="68850" y2="63898"/>
                      </a14:backgroundRemoval>
                    </a14:imgEffect>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rcRect l="20405" t="27652" r="20373" b="28056"/>
          <a:stretch/>
        </p:blipFill>
        <p:spPr bwMode="auto">
          <a:xfrm>
            <a:off x="1493334" y="2260056"/>
            <a:ext cx="2216257" cy="165753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95461771-5B70-8F47-D390-46D37D03AF3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018" b="97670" l="4221" r="96591">
                        <a14:foregroundMark x1="28084" y1="8781" x2="28084" y2="8781"/>
                        <a14:foregroundMark x1="38961" y1="5018" x2="38961" y2="5018"/>
                        <a14:foregroundMark x1="7792" y1="30824" x2="7792" y2="30824"/>
                        <a14:foregroundMark x1="4221" y1="41039" x2="5195" y2="60573"/>
                        <a14:foregroundMark x1="36201" y1="37276" x2="44481" y2="36738"/>
                        <a14:foregroundMark x1="61851" y1="45878" x2="61851" y2="53584"/>
                        <a14:foregroundMark x1="46753" y1="47670" x2="45779" y2="46057"/>
                        <a14:foregroundMark x1="79058" y1="51792" x2="79058" y2="51792"/>
                        <a14:foregroundMark x1="39286" y1="95878" x2="39286" y2="95878"/>
                        <a14:foregroundMark x1="96753" y1="44265" x2="96753" y2="44265"/>
                        <a14:foregroundMark x1="52110" y1="97670" x2="52110" y2="97670"/>
                      </a14:backgroundRemoval>
                    </a14:imgEffect>
                    <a14:imgEffect>
                      <a14:sharpenSoften amount="100000"/>
                    </a14:imgEffect>
                    <a14:imgEffect>
                      <a14:brightnessContrast bright="100000" contrast="100000"/>
                    </a14:imgEffect>
                  </a14:imgLayer>
                </a14:imgProps>
              </a:ext>
            </a:extLst>
          </a:blip>
          <a:stretch>
            <a:fillRect/>
          </a:stretch>
        </p:blipFill>
        <p:spPr>
          <a:xfrm>
            <a:off x="5434411" y="2122117"/>
            <a:ext cx="2134378" cy="1933414"/>
          </a:xfrm>
          <a:prstGeom prst="rect">
            <a:avLst/>
          </a:prstGeom>
        </p:spPr>
      </p:pic>
      <p:sp>
        <p:nvSpPr>
          <p:cNvPr id="9" name="ZoneTexte 8">
            <a:extLst>
              <a:ext uri="{FF2B5EF4-FFF2-40B4-BE49-F238E27FC236}">
                <a16:creationId xmlns:a16="http://schemas.microsoft.com/office/drawing/2014/main" id="{6B728FDA-D016-4E43-1A93-D7C99DD6076C}"/>
              </a:ext>
            </a:extLst>
          </p:cNvPr>
          <p:cNvSpPr txBox="1"/>
          <p:nvPr/>
        </p:nvSpPr>
        <p:spPr>
          <a:xfrm>
            <a:off x="135610" y="4291564"/>
            <a:ext cx="8872779" cy="813492"/>
          </a:xfrm>
          <a:prstGeom prst="rect">
            <a:avLst/>
          </a:prstGeom>
          <a:noFill/>
        </p:spPr>
        <p:txBody>
          <a:bodyPr wrap="square" rtlCol="0">
            <a:spAutoFit/>
          </a:bodyPr>
          <a:lstStyle/>
          <a:p>
            <a:pPr marL="0" lvl="0" indent="0" algn="just" rtl="0">
              <a:lnSpc>
                <a:spcPct val="115000"/>
              </a:lnSpc>
              <a:spcBef>
                <a:spcPts val="2400"/>
              </a:spcBef>
              <a:spcAft>
                <a:spcPts val="1200"/>
              </a:spcAft>
              <a:buClr>
                <a:schemeClr val="dk1"/>
              </a:buClr>
              <a:buSzPts val="1100"/>
              <a:buFont typeface="Arial"/>
              <a:buNone/>
            </a:pPr>
            <a:r>
              <a:rPr lang="fr-FR" sz="1400" dirty="0"/>
              <a:t>Il est difficile d’observer directement les effets d’un tel projet puisque les seules échelles dont nous disposons sont des études au niveau national. Cependant, il est connu que le simple fait d’informer permet déjà de faire des progrès.</a:t>
            </a:r>
          </a:p>
        </p:txBody>
      </p:sp>
    </p:spTree>
    <p:extLst>
      <p:ext uri="{BB962C8B-B14F-4D97-AF65-F5344CB8AC3E}">
        <p14:creationId xmlns:p14="http://schemas.microsoft.com/office/powerpoint/2010/main" val="2769339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9" name="Google Shape;149;p1" descr="Une image contenant Police, Graphique, symbole, logo&#10;&#10;Description générée automatiquement"/>
          <p:cNvPicPr preferRelativeResize="0">
            <a:picLocks noGrp="1"/>
          </p:cNvPicPr>
          <p:nvPr>
            <p:ph idx="1"/>
          </p:nvPr>
        </p:nvPicPr>
        <p:blipFill rotWithShape="1">
          <a:blip r:embed="rId4">
            <a:alphaModFix/>
          </a:blip>
          <a:srcRect/>
          <a:stretch/>
        </p:blipFill>
        <p:spPr>
          <a:xfrm>
            <a:off x="7749" y="7749"/>
            <a:ext cx="2233803" cy="825284"/>
          </a:xfrm>
          <a:prstGeom prst="rect">
            <a:avLst/>
          </a:prstGeom>
          <a:noFill/>
          <a:ln>
            <a:solidFill>
              <a:schemeClr val="tx1"/>
            </a:solidFill>
          </a:ln>
          <a:effectLst>
            <a:outerShdw blurRad="25400">
              <a:srgbClr val="000000">
                <a:alpha val="45882"/>
              </a:srgbClr>
            </a:outerShdw>
          </a:effectLst>
        </p:spPr>
      </p:pic>
      <p:sp>
        <p:nvSpPr>
          <p:cNvPr id="5" name="Google Shape;155;p3">
            <a:extLst>
              <a:ext uri="{FF2B5EF4-FFF2-40B4-BE49-F238E27FC236}">
                <a16:creationId xmlns:a16="http://schemas.microsoft.com/office/drawing/2014/main" id="{3F76F79B-355E-A630-1EBB-557311B9A788}"/>
              </a:ext>
            </a:extLst>
          </p:cNvPr>
          <p:cNvSpPr txBox="1">
            <a:spLocks noGrp="1"/>
          </p:cNvSpPr>
          <p:nvPr>
            <p:ph type="title"/>
          </p:nvPr>
        </p:nvSpPr>
        <p:spPr>
          <a:xfrm>
            <a:off x="2471979" y="135059"/>
            <a:ext cx="6517037" cy="697974"/>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rmAutofit fontScale="90000"/>
          </a:bodyPr>
          <a:lstStyle/>
          <a:p>
            <a:pPr marL="0" lvl="0" indent="0" algn="ctr" rtl="0">
              <a:lnSpc>
                <a:spcPct val="115000"/>
              </a:lnSpc>
              <a:spcBef>
                <a:spcPts val="0"/>
              </a:spcBef>
              <a:spcAft>
                <a:spcPts val="1200"/>
              </a:spcAft>
              <a:buClr>
                <a:schemeClr val="dk1"/>
              </a:buClr>
              <a:buSzPct val="61109"/>
              <a:buFont typeface="Arial"/>
              <a:buNone/>
            </a:pPr>
            <a:r>
              <a:rPr lang="fr" sz="1800" b="1" dirty="0">
                <a:solidFill>
                  <a:schemeClr val="lt1"/>
                </a:solidFill>
              </a:rPr>
              <a:t>4. Quel est le produit/service proposé, peux-tu nous présenter ton projet ? Précise nous ses fonctionnalités ou ses attributs par exemple. </a:t>
            </a:r>
            <a:endParaRPr b="1" dirty="0">
              <a:solidFill>
                <a:schemeClr val="lt1"/>
              </a:solidFill>
            </a:endParaRPr>
          </a:p>
        </p:txBody>
      </p:sp>
      <p:sp>
        <p:nvSpPr>
          <p:cNvPr id="31" name="Espace réservé du numéro de diapositive 30">
            <a:extLst>
              <a:ext uri="{FF2B5EF4-FFF2-40B4-BE49-F238E27FC236}">
                <a16:creationId xmlns:a16="http://schemas.microsoft.com/office/drawing/2014/main" id="{E94C6743-4087-C425-B0D8-43A294584755}"/>
              </a:ext>
            </a:extLst>
          </p:cNvPr>
          <p:cNvSpPr>
            <a:spLocks noGrp="1"/>
          </p:cNvSpPr>
          <p:nvPr>
            <p:ph type="sldNum" sz="quarter" idx="12"/>
          </p:nvPr>
        </p:nvSpPr>
        <p:spPr>
          <a:xfrm>
            <a:off x="8730625" y="4871519"/>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5</a:t>
            </a:fld>
            <a:endParaRPr lang="fr-FR" dirty="0">
              <a:solidFill>
                <a:schemeClr val="tx1"/>
              </a:solidFill>
            </a:endParaRPr>
          </a:p>
        </p:txBody>
      </p:sp>
      <p:sp>
        <p:nvSpPr>
          <p:cNvPr id="2" name="ZoneTexte 1">
            <a:extLst>
              <a:ext uri="{FF2B5EF4-FFF2-40B4-BE49-F238E27FC236}">
                <a16:creationId xmlns:a16="http://schemas.microsoft.com/office/drawing/2014/main" id="{B36F7CD4-539C-E20B-F443-D64FDCC974A6}"/>
              </a:ext>
            </a:extLst>
          </p:cNvPr>
          <p:cNvSpPr txBox="1"/>
          <p:nvPr/>
        </p:nvSpPr>
        <p:spPr>
          <a:xfrm>
            <a:off x="127862" y="1177874"/>
            <a:ext cx="8861154" cy="738664"/>
          </a:xfrm>
          <a:prstGeom prst="rect">
            <a:avLst/>
          </a:prstGeom>
          <a:noFill/>
        </p:spPr>
        <p:txBody>
          <a:bodyPr wrap="square" rtlCol="0">
            <a:spAutoFit/>
          </a:bodyPr>
          <a:lstStyle/>
          <a:p>
            <a:r>
              <a:rPr lang="fr-FR" sz="1400" dirty="0"/>
              <a:t>Le but de notre projet est de fournir un site internet regroupant des quizz répartis dans différentes catégories concernant la cybersécurité.</a:t>
            </a:r>
          </a:p>
          <a:p>
            <a:endParaRPr lang="fr-FR" sz="1400" dirty="0"/>
          </a:p>
        </p:txBody>
      </p:sp>
      <p:grpSp>
        <p:nvGrpSpPr>
          <p:cNvPr id="33" name="Groupe 32">
            <a:extLst>
              <a:ext uri="{FF2B5EF4-FFF2-40B4-BE49-F238E27FC236}">
                <a16:creationId xmlns:a16="http://schemas.microsoft.com/office/drawing/2014/main" id="{E381DCBB-F68B-512F-8DDA-6EB8429BE98D}"/>
              </a:ext>
            </a:extLst>
          </p:cNvPr>
          <p:cNvGrpSpPr/>
          <p:nvPr/>
        </p:nvGrpSpPr>
        <p:grpSpPr>
          <a:xfrm>
            <a:off x="1313481" y="1706752"/>
            <a:ext cx="6517037" cy="2435878"/>
            <a:chOff x="-54770" y="1611824"/>
            <a:chExt cx="9077548" cy="3407531"/>
          </a:xfrm>
        </p:grpSpPr>
        <p:grpSp>
          <p:nvGrpSpPr>
            <p:cNvPr id="29" name="Groupe 28">
              <a:extLst>
                <a:ext uri="{FF2B5EF4-FFF2-40B4-BE49-F238E27FC236}">
                  <a16:creationId xmlns:a16="http://schemas.microsoft.com/office/drawing/2014/main" id="{5BF9B972-CA41-546B-15C9-21D2BE8EF04E}"/>
                </a:ext>
              </a:extLst>
            </p:cNvPr>
            <p:cNvGrpSpPr/>
            <p:nvPr/>
          </p:nvGrpSpPr>
          <p:grpSpPr>
            <a:xfrm>
              <a:off x="2313121" y="1611824"/>
              <a:ext cx="4517756" cy="1483694"/>
              <a:chOff x="2313121" y="1611824"/>
              <a:chExt cx="4517756" cy="1483694"/>
            </a:xfrm>
          </p:grpSpPr>
          <p:sp>
            <p:nvSpPr>
              <p:cNvPr id="11" name="ZoneTexte 10">
                <a:extLst>
                  <a:ext uri="{FF2B5EF4-FFF2-40B4-BE49-F238E27FC236}">
                    <a16:creationId xmlns:a16="http://schemas.microsoft.com/office/drawing/2014/main" id="{1DF3F2C8-162D-B657-EEE8-98BE14EEDC74}"/>
                  </a:ext>
                </a:extLst>
              </p:cNvPr>
              <p:cNvSpPr txBox="1"/>
              <p:nvPr/>
            </p:nvSpPr>
            <p:spPr>
              <a:xfrm>
                <a:off x="2313121" y="2580464"/>
                <a:ext cx="4517756" cy="515054"/>
              </a:xfrm>
              <a:prstGeom prst="rect">
                <a:avLst/>
              </a:prstGeom>
              <a:noFill/>
            </p:spPr>
            <p:txBody>
              <a:bodyPr wrap="square" rtlCol="0">
                <a:spAutoFit/>
              </a:bodyPr>
              <a:lstStyle/>
              <a:p>
                <a:pPr algn="ctr"/>
                <a:r>
                  <a:rPr lang="fr-FR" sz="1100" dirty="0"/>
                  <a:t>L’utilisateur devra s’identifier lui permettant de conserver ses résultats</a:t>
                </a:r>
              </a:p>
            </p:txBody>
          </p:sp>
          <p:pic>
            <p:nvPicPr>
              <p:cNvPr id="12" name="Image 11">
                <a:extLst>
                  <a:ext uri="{FF2B5EF4-FFF2-40B4-BE49-F238E27FC236}">
                    <a16:creationId xmlns:a16="http://schemas.microsoft.com/office/drawing/2014/main" id="{2E5D78E2-AB3C-22AB-CE22-2C92F843AFB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57" b="99283" l="4058" r="92208">
                            <a14:foregroundMark x1="40909" y1="21147" x2="40909" y2="21147"/>
                            <a14:foregroundMark x1="21916" y1="28853" x2="21916" y2="28853"/>
                            <a14:foregroundMark x1="73701" y1="28674" x2="73701" y2="28674"/>
                            <a14:foregroundMark x1="92208" y1="45520" x2="92208" y2="45520"/>
                            <a14:foregroundMark x1="92208" y1="45520" x2="92208" y2="45520"/>
                            <a14:foregroundMark x1="87175" y1="99462" x2="87175" y2="99462"/>
                            <a14:foregroundMark x1="71753" y1="44982" x2="71753" y2="44982"/>
                            <a14:foregroundMark x1="73701" y1="54659" x2="73701" y2="54659"/>
                            <a14:foregroundMark x1="72240" y1="63082" x2="72240" y2="63082"/>
                            <a14:foregroundMark x1="71916" y1="72043" x2="71916" y2="72043"/>
                            <a14:foregroundMark x1="4058" y1="50179" x2="4058" y2="50179"/>
                            <a14:foregroundMark x1="11039" y1="47491" x2="11039" y2="47491"/>
                            <a14:foregroundMark x1="23864" y1="59140" x2="23864" y2="59140"/>
                            <a14:backgroundMark x1="8279" y1="32616" x2="8279" y2="32616"/>
                            <a14:backgroundMark x1="52110" y1="24373" x2="52110" y2="24373"/>
                            <a14:backgroundMark x1="18669" y1="46057" x2="18669" y2="46057"/>
                            <a14:backgroundMark x1="33929" y1="71505" x2="33929" y2="71505"/>
                            <a14:backgroundMark x1="31818" y1="49642" x2="31818" y2="49642"/>
                            <a14:backgroundMark x1="31981" y1="77061" x2="31981" y2="77061"/>
                          </a14:backgroundRemoval>
                        </a14:imgEffect>
                        <a14:imgEffect>
                          <a14:sharpenSoften amount="100000"/>
                        </a14:imgEffect>
                        <a14:imgEffect>
                          <a14:brightnessContrast bright="100000" contrast="100000"/>
                        </a14:imgEffect>
                      </a14:imgLayer>
                    </a14:imgProps>
                  </a:ext>
                </a:extLst>
              </a:blip>
              <a:stretch>
                <a:fillRect/>
              </a:stretch>
            </p:blipFill>
            <p:spPr>
              <a:xfrm>
                <a:off x="4059257" y="1611824"/>
                <a:ext cx="1025485" cy="928930"/>
              </a:xfrm>
              <a:prstGeom prst="rect">
                <a:avLst/>
              </a:prstGeom>
            </p:spPr>
          </p:pic>
        </p:grpSp>
        <p:sp>
          <p:nvSpPr>
            <p:cNvPr id="13" name="Virage 12">
              <a:extLst>
                <a:ext uri="{FF2B5EF4-FFF2-40B4-BE49-F238E27FC236}">
                  <a16:creationId xmlns:a16="http://schemas.microsoft.com/office/drawing/2014/main" id="{40B88F84-F251-4C8A-6118-62F5466603EC}"/>
                </a:ext>
              </a:extLst>
            </p:cNvPr>
            <p:cNvSpPr/>
            <p:nvPr/>
          </p:nvSpPr>
          <p:spPr>
            <a:xfrm rot="5400000">
              <a:off x="7110414" y="2074028"/>
              <a:ext cx="583051" cy="1307080"/>
            </a:xfrm>
            <a:prstGeom prst="bentArrow">
              <a:avLst>
                <a:gd name="adj1" fmla="val 12467"/>
                <a:gd name="adj2" fmla="val 10898"/>
                <a:gd name="adj3" fmla="val 15429"/>
                <a:gd name="adj4" fmla="val 4580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32" name="Groupe 31">
              <a:extLst>
                <a:ext uri="{FF2B5EF4-FFF2-40B4-BE49-F238E27FC236}">
                  <a16:creationId xmlns:a16="http://schemas.microsoft.com/office/drawing/2014/main" id="{2D15D509-FBCD-AD16-EE6B-6B5E2747A797}"/>
                </a:ext>
              </a:extLst>
            </p:cNvPr>
            <p:cNvGrpSpPr/>
            <p:nvPr/>
          </p:nvGrpSpPr>
          <p:grpSpPr>
            <a:xfrm>
              <a:off x="6748401" y="3157221"/>
              <a:ext cx="2274377" cy="1681825"/>
              <a:chOff x="6748401" y="3157221"/>
              <a:chExt cx="2274377" cy="1681825"/>
            </a:xfrm>
          </p:grpSpPr>
          <p:sp>
            <p:nvSpPr>
              <p:cNvPr id="14" name="ZoneTexte 13">
                <a:extLst>
                  <a:ext uri="{FF2B5EF4-FFF2-40B4-BE49-F238E27FC236}">
                    <a16:creationId xmlns:a16="http://schemas.microsoft.com/office/drawing/2014/main" id="{6E675823-97FD-C0AB-B3BE-47FAB4A92059}"/>
                  </a:ext>
                </a:extLst>
              </p:cNvPr>
              <p:cNvSpPr txBox="1"/>
              <p:nvPr/>
            </p:nvSpPr>
            <p:spPr>
              <a:xfrm>
                <a:off x="6748401" y="4121650"/>
                <a:ext cx="2274377" cy="717396"/>
              </a:xfrm>
              <a:prstGeom prst="rect">
                <a:avLst/>
              </a:prstGeom>
              <a:noFill/>
            </p:spPr>
            <p:txBody>
              <a:bodyPr wrap="square" rtlCol="0">
                <a:spAutoFit/>
              </a:bodyPr>
              <a:lstStyle/>
              <a:p>
                <a:pPr algn="ctr"/>
                <a:r>
                  <a:rPr lang="fr-FR" sz="1100" dirty="0"/>
                  <a:t>Chaque catégorie aura un résultat différent</a:t>
                </a:r>
              </a:p>
            </p:txBody>
          </p:sp>
          <p:pic>
            <p:nvPicPr>
              <p:cNvPr id="15" name="Image 14">
                <a:extLst>
                  <a:ext uri="{FF2B5EF4-FFF2-40B4-BE49-F238E27FC236}">
                    <a16:creationId xmlns:a16="http://schemas.microsoft.com/office/drawing/2014/main" id="{47ABA0F9-FADF-2263-893D-E5A4D623BFF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484" b="95697" l="9903" r="89773">
                            <a14:foregroundMark x1="19318" y1="15875" x2="15260" y2="30415"/>
                            <a14:foregroundMark x1="17857" y1="22255" x2="69968" y2="23887"/>
                            <a14:foregroundMark x1="29870" y1="37834" x2="29870" y2="37834"/>
                            <a14:foregroundMark x1="52110" y1="37834" x2="52110" y2="37834"/>
                            <a14:foregroundMark x1="45617" y1="36795" x2="62338" y2="37834"/>
                            <a14:foregroundMark x1="44968" y1="48961" x2="58929" y2="49407"/>
                            <a14:foregroundMark x1="58929" y1="49407" x2="66883" y2="48813"/>
                            <a14:foregroundMark x1="26461" y1="49407" x2="26461" y2="49407"/>
                            <a14:foregroundMark x1="30844" y1="64392" x2="30844" y2="64392"/>
                            <a14:foregroundMark x1="31656" y1="76113" x2="31656" y2="76113"/>
                            <a14:foregroundMark x1="30519" y1="51484" x2="30519" y2="51484"/>
                            <a14:foregroundMark x1="43831" y1="62463" x2="62662" y2="62760"/>
                            <a14:foregroundMark x1="44481" y1="76113" x2="56006" y2="76261"/>
                            <a14:foregroundMark x1="14773" y1="15875" x2="12338" y2="72404"/>
                            <a14:foregroundMark x1="40909" y1="8902" x2="57143" y2="9050"/>
                            <a14:foregroundMark x1="51136" y1="4896" x2="51136" y2="4896"/>
                            <a14:foregroundMark x1="43669" y1="1484" x2="43669" y2="1484"/>
                            <a14:foregroundMark x1="12987" y1="75074" x2="12987" y2="86795"/>
                            <a14:foregroundMark x1="12987" y1="86795" x2="17695" y2="95697"/>
                            <a14:foregroundMark x1="69481" y1="84718" x2="74188" y2="80564"/>
                            <a14:foregroundMark x1="66071" y1="84421" x2="74026" y2="77151"/>
                            <a14:backgroundMark x1="24513" y1="63798" x2="24513" y2="63798"/>
                          </a14:backgroundRemoval>
                        </a14:imgEffect>
                        <a14:imgEffect>
                          <a14:sharpenSoften amount="100000"/>
                        </a14:imgEffect>
                        <a14:imgEffect>
                          <a14:brightnessContrast bright="100000" contrast="100000"/>
                        </a14:imgEffect>
                      </a14:imgLayer>
                    </a14:imgProps>
                  </a:ext>
                </a:extLst>
              </a:blip>
              <a:stretch>
                <a:fillRect/>
              </a:stretch>
            </p:blipFill>
            <p:spPr>
              <a:xfrm>
                <a:off x="7566260" y="3157221"/>
                <a:ext cx="862846" cy="944088"/>
              </a:xfrm>
              <a:prstGeom prst="rect">
                <a:avLst/>
              </a:prstGeom>
            </p:spPr>
          </p:pic>
        </p:grpSp>
        <p:sp>
          <p:nvSpPr>
            <p:cNvPr id="19" name="Flèche vers le haut 18">
              <a:extLst>
                <a:ext uri="{FF2B5EF4-FFF2-40B4-BE49-F238E27FC236}">
                  <a16:creationId xmlns:a16="http://schemas.microsoft.com/office/drawing/2014/main" id="{D22EBE65-47D7-39C3-E4E3-3F7A2C523B99}"/>
                </a:ext>
              </a:extLst>
            </p:cNvPr>
            <p:cNvSpPr/>
            <p:nvPr/>
          </p:nvSpPr>
          <p:spPr>
            <a:xfrm rot="16200000">
              <a:off x="6275979" y="3766260"/>
              <a:ext cx="143381" cy="704773"/>
            </a:xfrm>
            <a:prstGeom prst="upArrow">
              <a:avLst>
                <a:gd name="adj1" fmla="val 50000"/>
                <a:gd name="adj2" fmla="val 7639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0" name="Groupe 29">
              <a:extLst>
                <a:ext uri="{FF2B5EF4-FFF2-40B4-BE49-F238E27FC236}">
                  <a16:creationId xmlns:a16="http://schemas.microsoft.com/office/drawing/2014/main" id="{2FC36224-218B-8723-A840-98C48A8E8E39}"/>
                </a:ext>
              </a:extLst>
            </p:cNvPr>
            <p:cNvGrpSpPr/>
            <p:nvPr/>
          </p:nvGrpSpPr>
          <p:grpSpPr>
            <a:xfrm>
              <a:off x="2979547" y="3299092"/>
              <a:ext cx="3184904" cy="1348947"/>
              <a:chOff x="2979547" y="3299092"/>
              <a:chExt cx="3184904" cy="1348947"/>
            </a:xfrm>
          </p:grpSpPr>
          <p:sp>
            <p:nvSpPr>
              <p:cNvPr id="20" name="ZoneTexte 19">
                <a:extLst>
                  <a:ext uri="{FF2B5EF4-FFF2-40B4-BE49-F238E27FC236}">
                    <a16:creationId xmlns:a16="http://schemas.microsoft.com/office/drawing/2014/main" id="{20912A80-F16A-ACB7-37F8-A724EA468491}"/>
                  </a:ext>
                </a:extLst>
              </p:cNvPr>
              <p:cNvSpPr txBox="1"/>
              <p:nvPr/>
            </p:nvSpPr>
            <p:spPr>
              <a:xfrm>
                <a:off x="2979547" y="4132985"/>
                <a:ext cx="3184904" cy="515054"/>
              </a:xfrm>
              <a:prstGeom prst="rect">
                <a:avLst/>
              </a:prstGeom>
              <a:noFill/>
            </p:spPr>
            <p:txBody>
              <a:bodyPr wrap="square" rtlCol="0">
                <a:spAutoFit/>
              </a:bodyPr>
              <a:lstStyle/>
              <a:p>
                <a:pPr algn="ctr"/>
                <a:r>
                  <a:rPr lang="fr-FR" sz="1100" dirty="0"/>
                  <a:t>Et comportera de multiples questions à choix multiples</a:t>
                </a:r>
              </a:p>
            </p:txBody>
          </p:sp>
          <p:pic>
            <p:nvPicPr>
              <p:cNvPr id="9218" name="Picture 2" descr="Case cochée - Icônes interface gratuites">
                <a:extLst>
                  <a:ext uri="{FF2B5EF4-FFF2-40B4-BE49-F238E27FC236}">
                    <a16:creationId xmlns:a16="http://schemas.microsoft.com/office/drawing/2014/main" id="{6503EC9C-62AE-042E-F85D-60F06597C98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155052" y="3299092"/>
                <a:ext cx="833893" cy="833893"/>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Flèche vers le haut 22">
              <a:extLst>
                <a:ext uri="{FF2B5EF4-FFF2-40B4-BE49-F238E27FC236}">
                  <a16:creationId xmlns:a16="http://schemas.microsoft.com/office/drawing/2014/main" id="{BDCC4DDC-AF01-9E65-0538-2ACBBC67B70C}"/>
                </a:ext>
              </a:extLst>
            </p:cNvPr>
            <p:cNvSpPr/>
            <p:nvPr/>
          </p:nvSpPr>
          <p:spPr>
            <a:xfrm rot="16200000">
              <a:off x="2811176" y="3766260"/>
              <a:ext cx="143381" cy="704773"/>
            </a:xfrm>
            <a:prstGeom prst="upArrow">
              <a:avLst>
                <a:gd name="adj1" fmla="val 50000"/>
                <a:gd name="adj2" fmla="val 7639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6FC7CFFF-5065-9A9C-6EEB-14EC6035B9B5}"/>
                </a:ext>
              </a:extLst>
            </p:cNvPr>
            <p:cNvGrpSpPr/>
            <p:nvPr/>
          </p:nvGrpSpPr>
          <p:grpSpPr>
            <a:xfrm>
              <a:off x="-54770" y="3103685"/>
              <a:ext cx="2471102" cy="1915670"/>
              <a:chOff x="-54770" y="3103685"/>
              <a:chExt cx="2471102" cy="1915670"/>
            </a:xfrm>
          </p:grpSpPr>
          <p:sp>
            <p:nvSpPr>
              <p:cNvPr id="24" name="ZoneTexte 23">
                <a:extLst>
                  <a:ext uri="{FF2B5EF4-FFF2-40B4-BE49-F238E27FC236}">
                    <a16:creationId xmlns:a16="http://schemas.microsoft.com/office/drawing/2014/main" id="{B3A72D78-C334-F537-1D93-02245B8B094B}"/>
                  </a:ext>
                </a:extLst>
              </p:cNvPr>
              <p:cNvSpPr txBox="1"/>
              <p:nvPr/>
            </p:nvSpPr>
            <p:spPr>
              <a:xfrm>
                <a:off x="-54770" y="4099616"/>
                <a:ext cx="2471102" cy="919739"/>
              </a:xfrm>
              <a:prstGeom prst="rect">
                <a:avLst/>
              </a:prstGeom>
              <a:noFill/>
            </p:spPr>
            <p:txBody>
              <a:bodyPr wrap="square" rtlCol="0">
                <a:spAutoFit/>
              </a:bodyPr>
              <a:lstStyle/>
              <a:p>
                <a:pPr algn="ctr"/>
                <a:r>
                  <a:rPr lang="fr-FR" sz="1100" dirty="0"/>
                  <a:t>Une solution sera donnée et l’utilisateur pourra alors comprendre son éventuelle erreur</a:t>
                </a:r>
              </a:p>
            </p:txBody>
          </p:sp>
          <p:pic>
            <p:nvPicPr>
              <p:cNvPr id="26" name="Image 25">
                <a:extLst>
                  <a:ext uri="{FF2B5EF4-FFF2-40B4-BE49-F238E27FC236}">
                    <a16:creationId xmlns:a16="http://schemas.microsoft.com/office/drawing/2014/main" id="{B978EA5C-78A7-542E-10D5-EA0440EE3C0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764" b="92588" l="2342" r="93802">
                            <a14:foregroundMark x1="8127" y1="37186" x2="8127" y2="26005"/>
                            <a14:foregroundMark x1="8127" y1="26005" x2="9504" y2="21734"/>
                            <a14:foregroundMark x1="20386" y1="32915" x2="20386" y2="32915"/>
                            <a14:foregroundMark x1="25620" y1="8291" x2="37328" y2="7286"/>
                            <a14:foregroundMark x1="37328" y1="7286" x2="48760" y2="7538"/>
                            <a14:foregroundMark x1="48760" y1="7538" x2="57989" y2="12312"/>
                            <a14:foregroundMark x1="57989" y1="12312" x2="63636" y2="21608"/>
                            <a14:foregroundMark x1="63636" y1="21608" x2="64325" y2="24246"/>
                            <a14:foregroundMark x1="90083" y1="30779" x2="94904" y2="40829"/>
                            <a14:foregroundMark x1="94904" y1="40829" x2="93802" y2="50754"/>
                            <a14:foregroundMark x1="93802" y1="50754" x2="88981" y2="55779"/>
                            <a14:foregroundMark x1="76860" y1="36683" x2="76860" y2="36683"/>
                            <a14:foregroundMark x1="2342" y1="31533" x2="2342" y2="31533"/>
                            <a14:foregroundMark x1="33747" y1="2764" x2="33747" y2="2764"/>
                            <a14:foregroundMark x1="26309" y1="79397" x2="26309" y2="79397"/>
                            <a14:foregroundMark x1="10882" y1="92588" x2="10882" y2="92588"/>
                            <a14:foregroundMark x1="34160" y1="33920" x2="34160" y2="33920"/>
                            <a14:foregroundMark x1="76446" y1="44724" x2="76446" y2="44724"/>
                          </a14:backgroundRemoval>
                        </a14:imgEffect>
                        <a14:imgEffect>
                          <a14:sharpenSoften amount="100000"/>
                        </a14:imgEffect>
                        <a14:imgEffect>
                          <a14:brightnessContrast bright="100000" contrast="100000"/>
                        </a14:imgEffect>
                      </a14:imgLayer>
                    </a14:imgProps>
                  </a:ext>
                </a:extLst>
              </a:blip>
              <a:stretch>
                <a:fillRect/>
              </a:stretch>
            </p:blipFill>
            <p:spPr>
              <a:xfrm>
                <a:off x="701760" y="3103685"/>
                <a:ext cx="838562" cy="919415"/>
              </a:xfrm>
              <a:prstGeom prst="rect">
                <a:avLst/>
              </a:prstGeom>
            </p:spPr>
          </p:pic>
        </p:grpSp>
      </p:grpSp>
      <p:sp>
        <p:nvSpPr>
          <p:cNvPr id="35" name="ZoneTexte 34">
            <a:extLst>
              <a:ext uri="{FF2B5EF4-FFF2-40B4-BE49-F238E27FC236}">
                <a16:creationId xmlns:a16="http://schemas.microsoft.com/office/drawing/2014/main" id="{3EA1CFDC-91CF-200E-F00C-02BF16589460}"/>
              </a:ext>
            </a:extLst>
          </p:cNvPr>
          <p:cNvSpPr txBox="1"/>
          <p:nvPr/>
        </p:nvSpPr>
        <p:spPr>
          <a:xfrm>
            <a:off x="127862" y="4566793"/>
            <a:ext cx="8861154" cy="523220"/>
          </a:xfrm>
          <a:prstGeom prst="rect">
            <a:avLst/>
          </a:prstGeom>
          <a:noFill/>
        </p:spPr>
        <p:txBody>
          <a:bodyPr wrap="square" rtlCol="0">
            <a:spAutoFit/>
          </a:bodyPr>
          <a:lstStyle/>
          <a:p>
            <a:r>
              <a:rPr lang="fr-FR" sz="1400" dirty="0"/>
              <a:t>L’utilisateur apprend donc de manière ludique des bonnes pratiques ou des conseils pour éviter de se faire piéger par des pirates.</a:t>
            </a:r>
          </a:p>
        </p:txBody>
      </p:sp>
    </p:spTree>
    <p:extLst>
      <p:ext uri="{BB962C8B-B14F-4D97-AF65-F5344CB8AC3E}">
        <p14:creationId xmlns:p14="http://schemas.microsoft.com/office/powerpoint/2010/main" val="385446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9" name="Google Shape;149;p1" descr="Une image contenant Police, Graphique, symbole, logo&#10;&#10;Description générée automatiquement"/>
          <p:cNvPicPr preferRelativeResize="0">
            <a:picLocks noGrp="1"/>
          </p:cNvPicPr>
          <p:nvPr>
            <p:ph idx="1"/>
          </p:nvPr>
        </p:nvPicPr>
        <p:blipFill rotWithShape="1">
          <a:blip r:embed="rId4">
            <a:alphaModFix/>
          </a:blip>
          <a:srcRect/>
          <a:stretch/>
        </p:blipFill>
        <p:spPr>
          <a:xfrm>
            <a:off x="7749" y="7749"/>
            <a:ext cx="2233803" cy="825284"/>
          </a:xfrm>
          <a:prstGeom prst="rect">
            <a:avLst/>
          </a:prstGeom>
          <a:noFill/>
          <a:ln>
            <a:solidFill>
              <a:schemeClr val="tx1"/>
            </a:solidFill>
          </a:ln>
          <a:effectLst>
            <a:outerShdw blurRad="25400">
              <a:srgbClr val="000000">
                <a:alpha val="45882"/>
              </a:srgbClr>
            </a:outerShdw>
          </a:effectLst>
        </p:spPr>
      </p:pic>
      <p:sp>
        <p:nvSpPr>
          <p:cNvPr id="5" name="Google Shape;155;p3">
            <a:extLst>
              <a:ext uri="{FF2B5EF4-FFF2-40B4-BE49-F238E27FC236}">
                <a16:creationId xmlns:a16="http://schemas.microsoft.com/office/drawing/2014/main" id="{3F76F79B-355E-A630-1EBB-557311B9A788}"/>
              </a:ext>
            </a:extLst>
          </p:cNvPr>
          <p:cNvSpPr txBox="1">
            <a:spLocks noGrp="1"/>
          </p:cNvSpPr>
          <p:nvPr>
            <p:ph type="title"/>
          </p:nvPr>
        </p:nvSpPr>
        <p:spPr>
          <a:xfrm>
            <a:off x="2471979" y="135059"/>
            <a:ext cx="6517037" cy="697974"/>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rmAutofit fontScale="90000"/>
          </a:bodyPr>
          <a:lstStyle/>
          <a:p>
            <a:pPr marL="0" lvl="0" indent="0" algn="ctr" rtl="0">
              <a:lnSpc>
                <a:spcPct val="115000"/>
              </a:lnSpc>
              <a:spcBef>
                <a:spcPts val="0"/>
              </a:spcBef>
              <a:spcAft>
                <a:spcPts val="1200"/>
              </a:spcAft>
              <a:buClr>
                <a:schemeClr val="dk1"/>
              </a:buClr>
              <a:buSzPct val="61109"/>
              <a:buFont typeface="Arial"/>
              <a:buNone/>
            </a:pPr>
            <a:r>
              <a:rPr lang="fr" sz="1800" b="1" dirty="0">
                <a:solidFill>
                  <a:schemeClr val="lt1"/>
                </a:solidFill>
              </a:rPr>
              <a:t>5. Décris-nous également son modèle économique ?</a:t>
            </a:r>
            <a:endParaRPr b="1" dirty="0">
              <a:solidFill>
                <a:schemeClr val="lt1"/>
              </a:solidFill>
            </a:endParaRPr>
          </a:p>
        </p:txBody>
      </p:sp>
      <p:sp>
        <p:nvSpPr>
          <p:cNvPr id="31" name="Espace réservé du numéro de diapositive 30">
            <a:extLst>
              <a:ext uri="{FF2B5EF4-FFF2-40B4-BE49-F238E27FC236}">
                <a16:creationId xmlns:a16="http://schemas.microsoft.com/office/drawing/2014/main" id="{E94C6743-4087-C425-B0D8-43A294584755}"/>
              </a:ext>
            </a:extLst>
          </p:cNvPr>
          <p:cNvSpPr>
            <a:spLocks noGrp="1"/>
          </p:cNvSpPr>
          <p:nvPr>
            <p:ph type="sldNum" sz="quarter" idx="12"/>
          </p:nvPr>
        </p:nvSpPr>
        <p:spPr>
          <a:xfrm>
            <a:off x="8730625" y="4871519"/>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6</a:t>
            </a:fld>
            <a:endParaRPr lang="fr-FR" dirty="0">
              <a:solidFill>
                <a:schemeClr val="tx1"/>
              </a:solidFill>
            </a:endParaRPr>
          </a:p>
        </p:txBody>
      </p:sp>
      <p:grpSp>
        <p:nvGrpSpPr>
          <p:cNvPr id="7" name="Groupe 6">
            <a:extLst>
              <a:ext uri="{FF2B5EF4-FFF2-40B4-BE49-F238E27FC236}">
                <a16:creationId xmlns:a16="http://schemas.microsoft.com/office/drawing/2014/main" id="{167651CD-BAA8-EEE4-B196-6F41A9386570}"/>
              </a:ext>
            </a:extLst>
          </p:cNvPr>
          <p:cNvGrpSpPr/>
          <p:nvPr/>
        </p:nvGrpSpPr>
        <p:grpSpPr>
          <a:xfrm>
            <a:off x="-85241" y="2270502"/>
            <a:ext cx="2634712" cy="1722587"/>
            <a:chOff x="-85241" y="2270502"/>
            <a:chExt cx="2634712" cy="1722587"/>
          </a:xfrm>
        </p:grpSpPr>
        <p:pic>
          <p:nvPicPr>
            <p:cNvPr id="1026" name="Picture 2" descr="Signe Dollar, Dessin, Symbole Monétaire, Argent, Dollar Américain, Noir Et  Blanc, Plante, ligne, surface, Noir et blanc png | PNGEgg">
              <a:extLst>
                <a:ext uri="{FF2B5EF4-FFF2-40B4-BE49-F238E27FC236}">
                  <a16:creationId xmlns:a16="http://schemas.microsoft.com/office/drawing/2014/main" id="{72C811DD-661E-8FEF-D637-CB83D7B3E21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111" b="93889" l="10000" r="90000">
                          <a14:foregroundMark x1="33778" y1="9889" x2="42778" y2="7667"/>
                          <a14:foregroundMark x1="48172" y1="8630" x2="49000" y2="8778"/>
                          <a14:foregroundMark x1="42778" y1="7667" x2="44643" y2="8000"/>
                          <a14:foregroundMark x1="42000" y1="50333" x2="42000" y2="50333"/>
                          <a14:foregroundMark x1="57889" y1="90222" x2="57889" y2="90222"/>
                          <a14:foregroundMark x1="53444" y1="93889" x2="53444" y2="93889"/>
                          <a14:foregroundMark x1="39333" y1="7111" x2="39333" y2="7111"/>
                          <a14:backgroundMark x1="32333" y1="13222" x2="32333" y2="13222"/>
                          <a14:backgroundMark x1="32556" y1="13444" x2="32556" y2="13444"/>
                          <a14:backgroundMark x1="36778" y1="14333" x2="36778" y2="14333"/>
                          <a14:backgroundMark x1="37778" y1="14778" x2="37778" y2="14778"/>
                          <a14:backgroundMark x1="38222" y1="14000" x2="38444" y2="13667"/>
                          <a14:backgroundMark x1="30000" y1="75444" x2="30000" y2="75444"/>
                          <a14:backgroundMark x1="31222" y1="75000" x2="31222" y2="75000"/>
                          <a14:backgroundMark x1="31889" y1="75333" x2="31889" y2="75333"/>
                          <a14:backgroundMark x1="33222" y1="77778" x2="33222" y2="77778"/>
                          <a14:backgroundMark x1="33778" y1="77111" x2="33778" y2="77111"/>
                          <a14:backgroundMark x1="33889" y1="77111" x2="33889" y2="77111"/>
                          <a14:backgroundMark x1="35333" y1="77889" x2="35333" y2="77889"/>
                          <a14:backgroundMark x1="35333" y1="80111" x2="35333" y2="80111"/>
                          <a14:backgroundMark x1="37000" y1="79222" x2="37000" y2="79222"/>
                          <a14:backgroundMark x1="39444" y1="80778" x2="39444" y2="80778"/>
                          <a14:backgroundMark x1="40222" y1="80333" x2="40222" y2="80333"/>
                          <a14:backgroundMark x1="41556" y1="82889" x2="41556" y2="82889"/>
                          <a14:backgroundMark x1="47444" y1="87556" x2="47444" y2="87556"/>
                          <a14:backgroundMark x1="48444" y1="87667" x2="48444" y2="87667"/>
                          <a14:backgroundMark x1="49111" y1="87667" x2="49111" y2="87667"/>
                          <a14:backgroundMark x1="50444" y1="87667" x2="50444" y2="87667"/>
                          <a14:backgroundMark x1="50444" y1="87667" x2="50444" y2="87667"/>
                          <a14:backgroundMark x1="51667" y1="87667" x2="51667" y2="87667"/>
                          <a14:backgroundMark x1="51667" y1="87667" x2="51667" y2="87667"/>
                          <a14:backgroundMark x1="51778" y1="87667" x2="51778" y2="87667"/>
                          <a14:backgroundMark x1="54778" y1="86667" x2="51667" y2="87556"/>
                          <a14:backgroundMark x1="37000" y1="89333" x2="37000" y2="89333"/>
                          <a14:backgroundMark x1="45333" y1="11778" x2="45333" y2="11778"/>
                          <a14:backgroundMark x1="47333" y1="8000" x2="47333" y2="8000"/>
                          <a14:backgroundMark x1="45444" y1="8333" x2="48222" y2="8556"/>
                          <a14:backgroundMark x1="44444" y1="8111" x2="44444" y2="8111"/>
                          <a14:backgroundMark x1="30667" y1="13667" x2="30667" y2="13667"/>
                        </a14:backgroundRemoval>
                      </a14:imgEffect>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91382" y="2270502"/>
              <a:ext cx="881466" cy="88146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2E4C038A-601B-51E9-5385-48AA42339E3C}"/>
                </a:ext>
              </a:extLst>
            </p:cNvPr>
            <p:cNvSpPr txBox="1"/>
            <p:nvPr/>
          </p:nvSpPr>
          <p:spPr>
            <a:xfrm>
              <a:off x="-85241" y="3223648"/>
              <a:ext cx="2634712" cy="769441"/>
            </a:xfrm>
            <a:prstGeom prst="rect">
              <a:avLst/>
            </a:prstGeom>
            <a:noFill/>
          </p:spPr>
          <p:txBody>
            <a:bodyPr wrap="square" rtlCol="0">
              <a:spAutoFit/>
            </a:bodyPr>
            <a:lstStyle/>
            <a:p>
              <a:pPr algn="ctr"/>
              <a:r>
                <a:rPr lang="fr" sz="1100" dirty="0"/>
                <a:t>Nous n’avons pas souhaité rendre payant un site à but informatif, peu de personnes paieraient pour ce genre de contenu.</a:t>
              </a:r>
              <a:endParaRPr lang="fr-FR" sz="1100" dirty="0"/>
            </a:p>
          </p:txBody>
        </p:sp>
      </p:grpSp>
      <p:sp>
        <p:nvSpPr>
          <p:cNvPr id="6" name="ZoneTexte 5">
            <a:extLst>
              <a:ext uri="{FF2B5EF4-FFF2-40B4-BE49-F238E27FC236}">
                <a16:creationId xmlns:a16="http://schemas.microsoft.com/office/drawing/2014/main" id="{3481737E-985A-A1D3-ACE8-9F24A839783A}"/>
              </a:ext>
            </a:extLst>
          </p:cNvPr>
          <p:cNvSpPr txBox="1"/>
          <p:nvPr/>
        </p:nvSpPr>
        <p:spPr>
          <a:xfrm>
            <a:off x="7749" y="942868"/>
            <a:ext cx="3789336" cy="307777"/>
          </a:xfrm>
          <a:prstGeom prst="rect">
            <a:avLst/>
          </a:prstGeom>
          <a:noFill/>
        </p:spPr>
        <p:txBody>
          <a:bodyPr wrap="square" rtlCol="0">
            <a:spAutoFit/>
          </a:bodyPr>
          <a:lstStyle/>
          <a:p>
            <a:r>
              <a:rPr lang="fr-FR" sz="1400" dirty="0"/>
              <a:t>Le site ne génère aucun revenu</a:t>
            </a:r>
          </a:p>
        </p:txBody>
      </p:sp>
      <p:pic>
        <p:nvPicPr>
          <p:cNvPr id="1028" name="Picture 4" descr="Enseigne De Pub Avec Flèche Dessiné à La Main Contour Doodle Dessin Animé  Vecteur Premium | Vecteur Premium">
            <a:extLst>
              <a:ext uri="{FF2B5EF4-FFF2-40B4-BE49-F238E27FC236}">
                <a16:creationId xmlns:a16="http://schemas.microsoft.com/office/drawing/2014/main" id="{909D718B-43E2-EADC-21D3-8D88082D9AB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574" b="89894" l="7668" r="92652">
                        <a14:foregroundMark x1="37859" y1="47340" x2="37859" y2="47340"/>
                        <a14:foregroundMark x1="50319" y1="58511" x2="50319" y2="58511"/>
                        <a14:foregroundMark x1="64377" y1="60106" x2="64377" y2="60106"/>
                        <a14:foregroundMark x1="92652" y1="19149" x2="92652" y2="19149"/>
                        <a14:foregroundMark x1="7668" y1="22074" x2="7668" y2="22074"/>
                        <a14:backgroundMark x1="30671" y1="37234" x2="30671" y2="37234"/>
                        <a14:backgroundMark x1="29553" y1="17819" x2="29553" y2="17819"/>
                        <a14:backgroundMark x1="73962" y1="38564" x2="73962" y2="38564"/>
                        <a14:backgroundMark x1="73962" y1="18351" x2="73962" y2="18351"/>
                        <a14:backgroundMark x1="87061" y1="18085" x2="87061" y2="18085"/>
                        <a14:backgroundMark x1="87061" y1="26862" x2="87061" y2="26862"/>
                      </a14:backgroundRemoval>
                    </a14:imgEffect>
                    <a14:imgEffect>
                      <a14:sharpenSoften amount="1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510725" y="1418868"/>
            <a:ext cx="1417880" cy="85163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1BA46E50-766D-40A1-067C-FC9421825F5F}"/>
              </a:ext>
            </a:extLst>
          </p:cNvPr>
          <p:cNvSpPr txBox="1"/>
          <p:nvPr/>
        </p:nvSpPr>
        <p:spPr>
          <a:xfrm>
            <a:off x="2103787" y="2270502"/>
            <a:ext cx="2231756" cy="600164"/>
          </a:xfrm>
          <a:prstGeom prst="rect">
            <a:avLst/>
          </a:prstGeom>
          <a:noFill/>
        </p:spPr>
        <p:txBody>
          <a:bodyPr wrap="square" rtlCol="0">
            <a:spAutoFit/>
          </a:bodyPr>
          <a:lstStyle/>
          <a:p>
            <a:pPr algn="ctr"/>
            <a:r>
              <a:rPr lang="fr" sz="1100" dirty="0"/>
              <a:t>L’implémentation de publicité ne nous semblait pas appropriée à ce type de sites.</a:t>
            </a:r>
            <a:endParaRPr lang="fr-FR" sz="1100" dirty="0"/>
          </a:p>
        </p:txBody>
      </p:sp>
      <p:pic>
        <p:nvPicPr>
          <p:cNvPr id="1030" name="Picture 6" descr="L'internet - Icônes panneaux gratuites">
            <a:extLst>
              <a:ext uri="{FF2B5EF4-FFF2-40B4-BE49-F238E27FC236}">
                <a16:creationId xmlns:a16="http://schemas.microsoft.com/office/drawing/2014/main" id="{23541659-D910-27E2-A80B-74FA19EF3E3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047139" y="3201330"/>
            <a:ext cx="881466" cy="88146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C199DAF0-C2BF-0F3B-3CD2-1CF2C7E241F2}"/>
              </a:ext>
            </a:extLst>
          </p:cNvPr>
          <p:cNvSpPr txBox="1"/>
          <p:nvPr/>
        </p:nvSpPr>
        <p:spPr>
          <a:xfrm>
            <a:off x="2333625" y="4154476"/>
            <a:ext cx="2308494" cy="819070"/>
          </a:xfrm>
          <a:prstGeom prst="rect">
            <a:avLst/>
          </a:prstGeom>
          <a:noFill/>
        </p:spPr>
        <p:txBody>
          <a:bodyPr wrap="square" rtlCol="0">
            <a:spAutoFit/>
          </a:bodyPr>
          <a:lstStyle/>
          <a:p>
            <a:pPr marL="0" lvl="0" indent="0" algn="ctr" rtl="0">
              <a:lnSpc>
                <a:spcPct val="115000"/>
              </a:lnSpc>
              <a:spcBef>
                <a:spcPts val="0"/>
              </a:spcBef>
              <a:spcAft>
                <a:spcPts val="0"/>
              </a:spcAft>
              <a:buClr>
                <a:schemeClr val="dk1"/>
              </a:buClr>
              <a:buSzPts val="1100"/>
              <a:buFont typeface="Arial"/>
              <a:buNone/>
            </a:pPr>
            <a:r>
              <a:rPr lang="fr-FR" sz="1050" dirty="0"/>
              <a:t>Le site n’a pas besoin de pub pour le moment, car il peut être hébergé gratuitement en ligne au vu du peu d’utilisateurs.</a:t>
            </a:r>
          </a:p>
        </p:txBody>
      </p:sp>
      <p:sp>
        <p:nvSpPr>
          <p:cNvPr id="10" name="ZoneTexte 9">
            <a:extLst>
              <a:ext uri="{FF2B5EF4-FFF2-40B4-BE49-F238E27FC236}">
                <a16:creationId xmlns:a16="http://schemas.microsoft.com/office/drawing/2014/main" id="{A940CA2B-A776-CD49-FA25-85D3423E3EC6}"/>
              </a:ext>
            </a:extLst>
          </p:cNvPr>
          <p:cNvSpPr txBox="1"/>
          <p:nvPr/>
        </p:nvSpPr>
        <p:spPr>
          <a:xfrm>
            <a:off x="4752773" y="2409001"/>
            <a:ext cx="1865006" cy="923330"/>
          </a:xfrm>
          <a:prstGeom prst="rect">
            <a:avLst/>
          </a:prstGeom>
          <a:noFill/>
        </p:spPr>
        <p:txBody>
          <a:bodyPr wrap="square" rtlCol="0">
            <a:spAutoFit/>
          </a:bodyPr>
          <a:lstStyle/>
          <a:p>
            <a:r>
              <a:rPr lang="fr-FR" sz="5400" b="1" u="sng" dirty="0"/>
              <a:t>MAIS</a:t>
            </a:r>
          </a:p>
        </p:txBody>
      </p:sp>
      <p:pic>
        <p:nvPicPr>
          <p:cNvPr id="16" name="Image 15">
            <a:extLst>
              <a:ext uri="{FF2B5EF4-FFF2-40B4-BE49-F238E27FC236}">
                <a16:creationId xmlns:a16="http://schemas.microsoft.com/office/drawing/2014/main" id="{90CD9A14-C910-601B-054C-3FCCFD910B0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165" b="95671" l="5510" r="92700">
                        <a14:foregroundMark x1="23829" y1="4329" x2="23829" y2="4329"/>
                        <a14:foregroundMark x1="5647" y1="47403" x2="5647" y2="47403"/>
                        <a14:foregroundMark x1="32231" y1="90909" x2="32231" y2="90909"/>
                        <a14:foregroundMark x1="39807" y1="95887" x2="39807" y2="95887"/>
                        <a14:foregroundMark x1="54270" y1="95887" x2="54270" y2="95887"/>
                        <a14:foregroundMark x1="92975" y1="46537" x2="92975" y2="46537"/>
                        <a14:foregroundMark x1="75482" y1="3247" x2="75482" y2="3247"/>
                        <a14:foregroundMark x1="22314" y1="2165" x2="22314" y2="2165"/>
                      </a14:backgroundRemoval>
                    </a14:imgEffect>
                    <a14:imgEffect>
                      <a14:sharpenSoften amount="100000"/>
                    </a14:imgEffect>
                    <a14:imgEffect>
                      <a14:brightnessContrast bright="100000"/>
                    </a14:imgEffect>
                  </a14:imgLayer>
                </a14:imgProps>
              </a:ext>
            </a:extLst>
          </a:blip>
          <a:stretch>
            <a:fillRect/>
          </a:stretch>
        </p:blipFill>
        <p:spPr>
          <a:xfrm>
            <a:off x="7291953" y="2174951"/>
            <a:ext cx="1243416" cy="791265"/>
          </a:xfrm>
          <a:prstGeom prst="rect">
            <a:avLst/>
          </a:prstGeom>
        </p:spPr>
      </p:pic>
      <p:sp>
        <p:nvSpPr>
          <p:cNvPr id="17" name="Multiplication 16">
            <a:extLst>
              <a:ext uri="{FF2B5EF4-FFF2-40B4-BE49-F238E27FC236}">
                <a16:creationId xmlns:a16="http://schemas.microsoft.com/office/drawing/2014/main" id="{0028CA4A-8047-D80D-04B7-56551C870E4C}"/>
              </a:ext>
            </a:extLst>
          </p:cNvPr>
          <p:cNvSpPr/>
          <p:nvPr/>
        </p:nvSpPr>
        <p:spPr>
          <a:xfrm>
            <a:off x="473560" y="1937561"/>
            <a:ext cx="1549830" cy="1547348"/>
          </a:xfrm>
          <a:prstGeom prst="mathMultiply">
            <a:avLst>
              <a:gd name="adj1" fmla="val 8280"/>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3257FBF8-F09C-8492-44A1-9F20123A0245}"/>
              </a:ext>
            </a:extLst>
          </p:cNvPr>
          <p:cNvSpPr txBox="1"/>
          <p:nvPr/>
        </p:nvSpPr>
        <p:spPr>
          <a:xfrm>
            <a:off x="6715529" y="3075374"/>
            <a:ext cx="2396264" cy="819070"/>
          </a:xfrm>
          <a:prstGeom prst="rect">
            <a:avLst/>
          </a:prstGeom>
          <a:noFill/>
        </p:spPr>
        <p:txBody>
          <a:bodyPr wrap="square" rtlCol="0">
            <a:spAutoFit/>
          </a:bodyPr>
          <a:lstStyle/>
          <a:p>
            <a:pPr marL="0" lvl="0" indent="0" algn="ctr" rtl="0">
              <a:lnSpc>
                <a:spcPct val="115000"/>
              </a:lnSpc>
              <a:spcBef>
                <a:spcPts val="1200"/>
              </a:spcBef>
              <a:spcAft>
                <a:spcPts val="1200"/>
              </a:spcAft>
              <a:buClr>
                <a:schemeClr val="dk1"/>
              </a:buClr>
              <a:buSzPts val="1100"/>
              <a:buFont typeface="Arial"/>
              <a:buNone/>
            </a:pPr>
            <a:r>
              <a:rPr lang="fr-FR" sz="1050" dirty="0"/>
              <a:t>Si le projet venait à prendre plus d’ampleur, il faudrait plutôt réussir à tisser des partenariats avec des organismes d’utilité publique.</a:t>
            </a:r>
          </a:p>
        </p:txBody>
      </p:sp>
    </p:spTree>
    <p:extLst>
      <p:ext uri="{BB962C8B-B14F-4D97-AF65-F5344CB8AC3E}">
        <p14:creationId xmlns:p14="http://schemas.microsoft.com/office/powerpoint/2010/main" val="764519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9" name="Google Shape;149;p1" descr="Une image contenant Police, Graphique, symbole, logo&#10;&#10;Description générée automatiquement"/>
          <p:cNvPicPr preferRelativeResize="0">
            <a:picLocks noGrp="1"/>
          </p:cNvPicPr>
          <p:nvPr>
            <p:ph idx="1"/>
          </p:nvPr>
        </p:nvPicPr>
        <p:blipFill rotWithShape="1">
          <a:blip r:embed="rId4">
            <a:alphaModFix/>
          </a:blip>
          <a:srcRect/>
          <a:stretch/>
        </p:blipFill>
        <p:spPr>
          <a:xfrm>
            <a:off x="7749" y="7749"/>
            <a:ext cx="2233803" cy="825284"/>
          </a:xfrm>
          <a:prstGeom prst="rect">
            <a:avLst/>
          </a:prstGeom>
          <a:noFill/>
          <a:ln>
            <a:solidFill>
              <a:schemeClr val="tx1"/>
            </a:solidFill>
          </a:ln>
          <a:effectLst>
            <a:outerShdw blurRad="25400">
              <a:srgbClr val="000000">
                <a:alpha val="45882"/>
              </a:srgbClr>
            </a:outerShdw>
          </a:effectLst>
        </p:spPr>
      </p:pic>
      <p:sp>
        <p:nvSpPr>
          <p:cNvPr id="5" name="Google Shape;155;p3">
            <a:extLst>
              <a:ext uri="{FF2B5EF4-FFF2-40B4-BE49-F238E27FC236}">
                <a16:creationId xmlns:a16="http://schemas.microsoft.com/office/drawing/2014/main" id="{3F76F79B-355E-A630-1EBB-557311B9A788}"/>
              </a:ext>
            </a:extLst>
          </p:cNvPr>
          <p:cNvSpPr txBox="1">
            <a:spLocks noGrp="1"/>
          </p:cNvSpPr>
          <p:nvPr>
            <p:ph type="title"/>
          </p:nvPr>
        </p:nvSpPr>
        <p:spPr>
          <a:xfrm>
            <a:off x="2471979" y="135059"/>
            <a:ext cx="6517037" cy="697974"/>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rmAutofit fontScale="90000"/>
          </a:bodyPr>
          <a:lstStyle/>
          <a:p>
            <a:pPr marL="0" lvl="0" indent="0" algn="ctr" rtl="0">
              <a:lnSpc>
                <a:spcPct val="115000"/>
              </a:lnSpc>
              <a:spcBef>
                <a:spcPts val="0"/>
              </a:spcBef>
              <a:spcAft>
                <a:spcPts val="1200"/>
              </a:spcAft>
              <a:buClr>
                <a:schemeClr val="dk1"/>
              </a:buClr>
              <a:buSzPct val="61109"/>
              <a:buFont typeface="Arial"/>
              <a:buNone/>
            </a:pPr>
            <a:r>
              <a:rPr lang="fr" sz="1800" b="1" dirty="0">
                <a:solidFill>
                  <a:schemeClr val="lt1"/>
                </a:solidFill>
              </a:rPr>
              <a:t>6. Quels sont les objectifs pour l’année à venir ? Partage-nous les prochaines grandes étapes de réalisation de projet</a:t>
            </a:r>
            <a:endParaRPr b="1" dirty="0">
              <a:solidFill>
                <a:schemeClr val="lt1"/>
              </a:solidFill>
            </a:endParaRPr>
          </a:p>
        </p:txBody>
      </p:sp>
      <p:sp>
        <p:nvSpPr>
          <p:cNvPr id="31" name="Espace réservé du numéro de diapositive 30">
            <a:extLst>
              <a:ext uri="{FF2B5EF4-FFF2-40B4-BE49-F238E27FC236}">
                <a16:creationId xmlns:a16="http://schemas.microsoft.com/office/drawing/2014/main" id="{E94C6743-4087-C425-B0D8-43A294584755}"/>
              </a:ext>
            </a:extLst>
          </p:cNvPr>
          <p:cNvSpPr>
            <a:spLocks noGrp="1"/>
          </p:cNvSpPr>
          <p:nvPr>
            <p:ph type="sldNum" sz="quarter" idx="12"/>
          </p:nvPr>
        </p:nvSpPr>
        <p:spPr>
          <a:xfrm>
            <a:off x="8730625" y="4871519"/>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7</a:t>
            </a:fld>
            <a:endParaRPr lang="fr-FR" dirty="0">
              <a:solidFill>
                <a:schemeClr val="tx1"/>
              </a:solidFill>
            </a:endParaRPr>
          </a:p>
        </p:txBody>
      </p:sp>
      <p:sp>
        <p:nvSpPr>
          <p:cNvPr id="2" name="ZoneTexte 1">
            <a:extLst>
              <a:ext uri="{FF2B5EF4-FFF2-40B4-BE49-F238E27FC236}">
                <a16:creationId xmlns:a16="http://schemas.microsoft.com/office/drawing/2014/main" id="{CB9EBC9B-3F76-C971-791E-23E4F2A293FE}"/>
              </a:ext>
            </a:extLst>
          </p:cNvPr>
          <p:cNvSpPr txBox="1"/>
          <p:nvPr/>
        </p:nvSpPr>
        <p:spPr>
          <a:xfrm>
            <a:off x="0" y="1216616"/>
            <a:ext cx="1790054" cy="307777"/>
          </a:xfrm>
          <a:prstGeom prst="rect">
            <a:avLst/>
          </a:prstGeom>
          <a:noFill/>
        </p:spPr>
        <p:txBody>
          <a:bodyPr wrap="square" rtlCol="0">
            <a:spAutoFit/>
          </a:bodyPr>
          <a:lstStyle/>
          <a:p>
            <a:r>
              <a:rPr lang="fr-FR" sz="1400" b="1" u="sng" dirty="0"/>
              <a:t>Objectif principal : </a:t>
            </a:r>
          </a:p>
        </p:txBody>
      </p:sp>
      <p:pic>
        <p:nvPicPr>
          <p:cNvPr id="3" name="Image 2">
            <a:extLst>
              <a:ext uri="{FF2B5EF4-FFF2-40B4-BE49-F238E27FC236}">
                <a16:creationId xmlns:a16="http://schemas.microsoft.com/office/drawing/2014/main" id="{B64989F0-3CD2-5DD4-D8AC-81C2166CAD3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114" b="95935" l="9780" r="89945">
                        <a14:foregroundMark x1="38705" y1="15650" x2="38705" y2="15650"/>
                        <a14:foregroundMark x1="46006" y1="21545" x2="46006" y2="21545"/>
                        <a14:foregroundMark x1="54270" y1="68089" x2="54270" y2="68089"/>
                        <a14:foregroundMark x1="33471" y1="59553" x2="33471" y2="59553"/>
                        <a14:foregroundMark x1="31405" y1="64431" x2="31405" y2="64431"/>
                        <a14:foregroundMark x1="17769" y1="95935" x2="17769" y2="95935"/>
                        <a14:foregroundMark x1="59229" y1="7114" x2="59229" y2="7114"/>
                      </a14:backgroundRemoval>
                    </a14:imgEffect>
                    <a14:imgEffect>
                      <a14:sharpenSoften amount="100000"/>
                    </a14:imgEffect>
                    <a14:imgEffect>
                      <a14:brightnessContrast bright="100000"/>
                    </a14:imgEffect>
                  </a14:imgLayer>
                </a14:imgProps>
              </a:ext>
            </a:extLst>
          </a:blip>
          <a:stretch>
            <a:fillRect/>
          </a:stretch>
        </p:blipFill>
        <p:spPr>
          <a:xfrm>
            <a:off x="2069024" y="1291154"/>
            <a:ext cx="1313158" cy="889909"/>
          </a:xfrm>
          <a:prstGeom prst="rect">
            <a:avLst/>
          </a:prstGeom>
        </p:spPr>
      </p:pic>
      <p:sp>
        <p:nvSpPr>
          <p:cNvPr id="11" name="Flèche vers la gauche 10">
            <a:extLst>
              <a:ext uri="{FF2B5EF4-FFF2-40B4-BE49-F238E27FC236}">
                <a16:creationId xmlns:a16="http://schemas.microsoft.com/office/drawing/2014/main" id="{494931EC-9720-A15B-8F16-502A5B43FDD7}"/>
              </a:ext>
            </a:extLst>
          </p:cNvPr>
          <p:cNvSpPr/>
          <p:nvPr/>
        </p:nvSpPr>
        <p:spPr>
          <a:xfrm rot="7470151">
            <a:off x="3026151" y="1586857"/>
            <a:ext cx="1014942" cy="224726"/>
          </a:xfrm>
          <a:prstGeom prst="leftArrow">
            <a:avLst>
              <a:gd name="adj1" fmla="val 34432"/>
              <a:gd name="adj2" fmla="val 86324"/>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92776004-1BF0-DAF0-0E11-9308F289F04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488" b="98577" l="5342" r="95513">
                        <a14:foregroundMark x1="5342" y1="9350" x2="5342" y2="9350"/>
                        <a14:foregroundMark x1="24145" y1="5894" x2="24145" y2="5894"/>
                        <a14:foregroundMark x1="90171" y1="52846" x2="90171" y2="52846"/>
                        <a14:foregroundMark x1="95726" y1="53049" x2="95726" y2="53049"/>
                        <a14:foregroundMark x1="61538" y1="91057" x2="61538" y2="91057"/>
                        <a14:foregroundMark x1="65171" y1="98577" x2="65171" y2="98577"/>
                        <a14:foregroundMark x1="27564" y1="74390" x2="27564" y2="74390"/>
                        <a14:foregroundMark x1="41453" y1="57317" x2="41453" y2="57317"/>
                        <a14:foregroundMark x1="29487" y1="35366" x2="29487" y2="35366"/>
                        <a14:foregroundMark x1="33761" y1="13618" x2="33761" y2="13618"/>
                        <a14:foregroundMark x1="40171" y1="13415" x2="40171" y2="13415"/>
                        <a14:foregroundMark x1="46154" y1="13618" x2="46154" y2="13618"/>
                        <a14:foregroundMark x1="51496" y1="13821" x2="51496" y2="13821"/>
                        <a14:foregroundMark x1="27350" y1="56911" x2="27350" y2="56911"/>
                        <a14:foregroundMark x1="41667" y1="39024" x2="41667" y2="39024"/>
                        <a14:foregroundMark x1="47222" y1="75610" x2="47222" y2="75610"/>
                      </a14:backgroundRemoval>
                    </a14:imgEffect>
                    <a14:imgEffect>
                      <a14:sharpenSoften amount="100000"/>
                    </a14:imgEffect>
                    <a14:imgEffect>
                      <a14:brightnessContrast bright="100000"/>
                    </a14:imgEffect>
                  </a14:imgLayer>
                </a14:imgProps>
              </a:ext>
            </a:extLst>
          </a:blip>
          <a:stretch>
            <a:fillRect/>
          </a:stretch>
        </p:blipFill>
        <p:spPr>
          <a:xfrm>
            <a:off x="4885573" y="1291154"/>
            <a:ext cx="846860" cy="890289"/>
          </a:xfrm>
          <a:prstGeom prst="rect">
            <a:avLst/>
          </a:prstGeom>
        </p:spPr>
      </p:pic>
      <p:sp>
        <p:nvSpPr>
          <p:cNvPr id="13" name="ZoneTexte 12">
            <a:extLst>
              <a:ext uri="{FF2B5EF4-FFF2-40B4-BE49-F238E27FC236}">
                <a16:creationId xmlns:a16="http://schemas.microsoft.com/office/drawing/2014/main" id="{F5F86D44-37C8-7E30-A564-761172D8751F}"/>
              </a:ext>
            </a:extLst>
          </p:cNvPr>
          <p:cNvSpPr txBox="1"/>
          <p:nvPr/>
        </p:nvSpPr>
        <p:spPr>
          <a:xfrm>
            <a:off x="4132843" y="1551442"/>
            <a:ext cx="356797" cy="369332"/>
          </a:xfrm>
          <a:prstGeom prst="rect">
            <a:avLst/>
          </a:prstGeom>
          <a:noFill/>
        </p:spPr>
        <p:txBody>
          <a:bodyPr wrap="square" rtlCol="0">
            <a:spAutoFit/>
          </a:bodyPr>
          <a:lstStyle/>
          <a:p>
            <a:r>
              <a:rPr lang="fr-FR" dirty="0"/>
              <a:t>&amp;</a:t>
            </a:r>
          </a:p>
        </p:txBody>
      </p:sp>
      <p:sp>
        <p:nvSpPr>
          <p:cNvPr id="14" name="Flèche vers la gauche 13">
            <a:extLst>
              <a:ext uri="{FF2B5EF4-FFF2-40B4-BE49-F238E27FC236}">
                <a16:creationId xmlns:a16="http://schemas.microsoft.com/office/drawing/2014/main" id="{4F1BBC75-0280-2D4D-1A2D-5B1234B3A5CA}"/>
              </a:ext>
            </a:extLst>
          </p:cNvPr>
          <p:cNvSpPr/>
          <p:nvPr/>
        </p:nvSpPr>
        <p:spPr>
          <a:xfrm rot="7470151">
            <a:off x="5770315" y="1586108"/>
            <a:ext cx="1014942" cy="224726"/>
          </a:xfrm>
          <a:prstGeom prst="leftArrow">
            <a:avLst>
              <a:gd name="adj1" fmla="val 34432"/>
              <a:gd name="adj2" fmla="val 86324"/>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FD35E1FD-7C89-548C-593C-0B592261D7A3}"/>
              </a:ext>
            </a:extLst>
          </p:cNvPr>
          <p:cNvSpPr txBox="1"/>
          <p:nvPr/>
        </p:nvSpPr>
        <p:spPr>
          <a:xfrm>
            <a:off x="4922647" y="2310140"/>
            <a:ext cx="1615700" cy="261610"/>
          </a:xfrm>
          <a:prstGeom prst="rect">
            <a:avLst/>
          </a:prstGeom>
          <a:noFill/>
        </p:spPr>
        <p:txBody>
          <a:bodyPr wrap="square" rtlCol="0">
            <a:spAutoFit/>
          </a:bodyPr>
          <a:lstStyle/>
          <a:p>
            <a:r>
              <a:rPr lang="fr" sz="1100" dirty="0"/>
              <a:t>l’ajout de catégories</a:t>
            </a:r>
            <a:endParaRPr lang="fr-FR" sz="1100" dirty="0"/>
          </a:p>
        </p:txBody>
      </p:sp>
      <p:sp>
        <p:nvSpPr>
          <p:cNvPr id="19" name="ZoneTexte 18">
            <a:extLst>
              <a:ext uri="{FF2B5EF4-FFF2-40B4-BE49-F238E27FC236}">
                <a16:creationId xmlns:a16="http://schemas.microsoft.com/office/drawing/2014/main" id="{578A3577-A679-CCB9-B022-119AE1CAF6C1}"/>
              </a:ext>
            </a:extLst>
          </p:cNvPr>
          <p:cNvSpPr txBox="1"/>
          <p:nvPr/>
        </p:nvSpPr>
        <p:spPr>
          <a:xfrm>
            <a:off x="2401902" y="2310140"/>
            <a:ext cx="1503335" cy="261610"/>
          </a:xfrm>
          <a:prstGeom prst="rect">
            <a:avLst/>
          </a:prstGeom>
          <a:noFill/>
        </p:spPr>
        <p:txBody>
          <a:bodyPr wrap="square" rtlCol="0">
            <a:spAutoFit/>
          </a:bodyPr>
          <a:lstStyle/>
          <a:p>
            <a:r>
              <a:rPr lang="fr" sz="1100" dirty="0"/>
              <a:t>l’ajout de questions</a:t>
            </a:r>
            <a:endParaRPr lang="fr-FR" sz="1100" dirty="0"/>
          </a:p>
        </p:txBody>
      </p:sp>
      <p:sp>
        <p:nvSpPr>
          <p:cNvPr id="20" name="ZoneTexte 19">
            <a:extLst>
              <a:ext uri="{FF2B5EF4-FFF2-40B4-BE49-F238E27FC236}">
                <a16:creationId xmlns:a16="http://schemas.microsoft.com/office/drawing/2014/main" id="{4E349D7E-D8F0-1031-38DD-69DA7B033DD4}"/>
              </a:ext>
            </a:extLst>
          </p:cNvPr>
          <p:cNvSpPr txBox="1"/>
          <p:nvPr/>
        </p:nvSpPr>
        <p:spPr>
          <a:xfrm>
            <a:off x="7749" y="2713885"/>
            <a:ext cx="7710407" cy="307777"/>
          </a:xfrm>
          <a:prstGeom prst="rect">
            <a:avLst/>
          </a:prstGeom>
          <a:noFill/>
        </p:spPr>
        <p:txBody>
          <a:bodyPr wrap="square" rtlCol="0">
            <a:spAutoFit/>
          </a:bodyPr>
          <a:lstStyle/>
          <a:p>
            <a:r>
              <a:rPr lang="fr" sz="1400" dirty="0"/>
              <a:t>Pour diversifier et accentuer l’information que nous offrons au travers de ce site.</a:t>
            </a:r>
            <a:endParaRPr lang="fr-FR" sz="1400" dirty="0"/>
          </a:p>
        </p:txBody>
      </p:sp>
      <p:sp>
        <p:nvSpPr>
          <p:cNvPr id="21" name="ZoneTexte 20">
            <a:extLst>
              <a:ext uri="{FF2B5EF4-FFF2-40B4-BE49-F238E27FC236}">
                <a16:creationId xmlns:a16="http://schemas.microsoft.com/office/drawing/2014/main" id="{3E331A45-807C-B165-2F27-0101474F6909}"/>
              </a:ext>
            </a:extLst>
          </p:cNvPr>
          <p:cNvSpPr txBox="1"/>
          <p:nvPr/>
        </p:nvSpPr>
        <p:spPr>
          <a:xfrm>
            <a:off x="7749" y="3097468"/>
            <a:ext cx="1790054" cy="307777"/>
          </a:xfrm>
          <a:prstGeom prst="rect">
            <a:avLst/>
          </a:prstGeom>
          <a:noFill/>
        </p:spPr>
        <p:txBody>
          <a:bodyPr wrap="square" rtlCol="0">
            <a:spAutoFit/>
          </a:bodyPr>
          <a:lstStyle/>
          <a:p>
            <a:r>
              <a:rPr lang="fr-FR" sz="1400" b="1" u="sng" dirty="0"/>
              <a:t>Autres objectifs : </a:t>
            </a:r>
          </a:p>
        </p:txBody>
      </p:sp>
      <p:pic>
        <p:nvPicPr>
          <p:cNvPr id="3076" name="Picture 4" descr="Dice Icon - Casino - Free Transparent PNG Clipart Images Download">
            <a:extLst>
              <a:ext uri="{FF2B5EF4-FFF2-40B4-BE49-F238E27FC236}">
                <a16:creationId xmlns:a16="http://schemas.microsoft.com/office/drawing/2014/main" id="{25490392-2F7B-8D76-63B4-EB3E80555A0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459" b="92736" l="10000" r="90000">
                        <a14:foregroundMark x1="54643" y1="9628" x2="54643" y2="9628"/>
                        <a14:foregroundMark x1="61429" y1="43750" x2="61429" y2="43750"/>
                        <a14:foregroundMark x1="36786" y1="50338" x2="36786" y2="50338"/>
                        <a14:foregroundMark x1="25119" y1="60811" x2="25119" y2="60811"/>
                        <a14:foregroundMark x1="25000" y1="74155" x2="25000" y2="74155"/>
                        <a14:foregroundMark x1="32024" y1="65709" x2="32024" y2="65709"/>
                        <a14:foregroundMark x1="32500" y1="77534" x2="32500" y2="77534"/>
                        <a14:foregroundMark x1="42143" y1="80405" x2="42143" y2="80405"/>
                        <a14:foregroundMark x1="45238" y1="71284" x2="45238" y2="71284"/>
                        <a14:foregroundMark x1="48571" y1="60980" x2="48571" y2="60980"/>
                        <a14:foregroundMark x1="58929" y1="25676" x2="58929" y2="25676"/>
                        <a14:foregroundMark x1="60952" y1="22973" x2="60952" y2="22973"/>
                        <a14:foregroundMark x1="37262" y1="92736" x2="37262" y2="92736"/>
                        <a14:backgroundMark x1="60119" y1="24493" x2="60119" y2="24493"/>
                        <a14:backgroundMark x1="60000" y1="26689" x2="60000" y2="27196"/>
                        <a14:backgroundMark x1="59881" y1="26520" x2="59881" y2="26520"/>
                        <a14:backgroundMark x1="59881" y1="25845" x2="60476" y2="26689"/>
                      </a14:backgroundRemoval>
                    </a14:imgEffect>
                    <a14:imgEffect>
                      <a14:sharpenSoften amount="1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1786234">
            <a:off x="7010372" y="3656415"/>
            <a:ext cx="1415568" cy="997703"/>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a:extLst>
              <a:ext uri="{FF2B5EF4-FFF2-40B4-BE49-F238E27FC236}">
                <a16:creationId xmlns:a16="http://schemas.microsoft.com/office/drawing/2014/main" id="{5E97CD14-D5BC-E9B1-2E21-A6E00425A2E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3833" b="99129" l="4392" r="95608">
                        <a14:foregroundMark x1="4392" y1="36237" x2="4392" y2="36237"/>
                        <a14:foregroundMark x1="7095" y1="29965" x2="7095" y2="67247"/>
                        <a14:foregroundMark x1="6757" y1="3833" x2="6757" y2="3833"/>
                        <a14:foregroundMark x1="6926" y1="95296" x2="7601" y2="95122"/>
                        <a14:foregroundMark x1="7264" y1="99303" x2="10473" y2="98780"/>
                        <a14:foregroundMark x1="18750" y1="23519" x2="31419" y2="10627"/>
                        <a14:foregroundMark x1="31419" y1="10627" x2="44088" y2="8711"/>
                        <a14:foregroundMark x1="44088" y1="8711" x2="57939" y2="9233"/>
                        <a14:foregroundMark x1="57939" y1="9233" x2="66892" y2="21254"/>
                        <a14:foregroundMark x1="66892" y1="21254" x2="67568" y2="35017"/>
                        <a14:foregroundMark x1="44088" y1="32753" x2="44088" y2="32753"/>
                        <a14:foregroundMark x1="64189" y1="61324" x2="64189" y2="61324"/>
                        <a14:foregroundMark x1="91892" y1="37108" x2="91892" y2="37108"/>
                        <a14:foregroundMark x1="90878" y1="36237" x2="95608" y2="40941"/>
                        <a14:foregroundMark x1="78041" y1="67073" x2="92061" y2="52439"/>
                        <a14:foregroundMark x1="64189" y1="78920" x2="63851" y2="92509"/>
                        <a14:foregroundMark x1="63851" y1="92509" x2="63851" y2="92509"/>
                      </a14:backgroundRemoval>
                    </a14:imgEffect>
                    <a14:imgEffect>
                      <a14:sharpenSoften amount="100000"/>
                    </a14:imgEffect>
                    <a14:imgEffect>
                      <a14:brightnessContrast bright="100000"/>
                    </a14:imgEffect>
                  </a14:imgLayer>
                </a14:imgProps>
              </a:ext>
            </a:extLst>
          </a:blip>
          <a:stretch>
            <a:fillRect/>
          </a:stretch>
        </p:blipFill>
        <p:spPr>
          <a:xfrm rot="19569885">
            <a:off x="1552319" y="3675367"/>
            <a:ext cx="989896" cy="959798"/>
          </a:xfrm>
          <a:prstGeom prst="rect">
            <a:avLst/>
          </a:prstGeom>
        </p:spPr>
      </p:pic>
      <p:sp>
        <p:nvSpPr>
          <p:cNvPr id="24" name="ZoneTexte 23">
            <a:extLst>
              <a:ext uri="{FF2B5EF4-FFF2-40B4-BE49-F238E27FC236}">
                <a16:creationId xmlns:a16="http://schemas.microsoft.com/office/drawing/2014/main" id="{654CAD43-5D5A-CB95-D8FF-7A7F7D2B9119}"/>
              </a:ext>
            </a:extLst>
          </p:cNvPr>
          <p:cNvSpPr txBox="1"/>
          <p:nvPr/>
        </p:nvSpPr>
        <p:spPr>
          <a:xfrm>
            <a:off x="2680939" y="3761242"/>
            <a:ext cx="4409268" cy="954107"/>
          </a:xfrm>
          <a:prstGeom prst="rect">
            <a:avLst/>
          </a:prstGeom>
          <a:noFill/>
        </p:spPr>
        <p:txBody>
          <a:bodyPr wrap="square" rtlCol="0">
            <a:spAutoFit/>
          </a:bodyPr>
          <a:lstStyle/>
          <a:p>
            <a:pPr algn="ctr"/>
            <a:r>
              <a:rPr lang="fr" sz="1400" dirty="0"/>
              <a:t>L’ajout d’autres mini-jeux ou articles sur le site tels que des cours ou un test de mot de passe pour pouvoir diversifier le champ d’activité et d’action du site.</a:t>
            </a:r>
            <a:endParaRPr lang="fr-FR" sz="1400" dirty="0"/>
          </a:p>
        </p:txBody>
      </p:sp>
    </p:spTree>
    <p:extLst>
      <p:ext uri="{BB962C8B-B14F-4D97-AF65-F5344CB8AC3E}">
        <p14:creationId xmlns:p14="http://schemas.microsoft.com/office/powerpoint/2010/main" val="4128603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9" name="Google Shape;149;p1" descr="Une image contenant Police, Graphique, symbole, logo&#10;&#10;Description générée automatiquement"/>
          <p:cNvPicPr preferRelativeResize="0">
            <a:picLocks noGrp="1"/>
          </p:cNvPicPr>
          <p:nvPr>
            <p:ph idx="1"/>
          </p:nvPr>
        </p:nvPicPr>
        <p:blipFill rotWithShape="1">
          <a:blip r:embed="rId4">
            <a:alphaModFix/>
          </a:blip>
          <a:srcRect/>
          <a:stretch/>
        </p:blipFill>
        <p:spPr>
          <a:xfrm>
            <a:off x="7749" y="7749"/>
            <a:ext cx="2233803" cy="825284"/>
          </a:xfrm>
          <a:prstGeom prst="rect">
            <a:avLst/>
          </a:prstGeom>
          <a:noFill/>
          <a:ln>
            <a:solidFill>
              <a:schemeClr val="tx1"/>
            </a:solidFill>
          </a:ln>
          <a:effectLst>
            <a:outerShdw blurRad="25400">
              <a:srgbClr val="000000">
                <a:alpha val="45882"/>
              </a:srgbClr>
            </a:outerShdw>
          </a:effectLst>
        </p:spPr>
      </p:pic>
      <p:sp>
        <p:nvSpPr>
          <p:cNvPr id="5" name="Google Shape;155;p3">
            <a:extLst>
              <a:ext uri="{FF2B5EF4-FFF2-40B4-BE49-F238E27FC236}">
                <a16:creationId xmlns:a16="http://schemas.microsoft.com/office/drawing/2014/main" id="{3F76F79B-355E-A630-1EBB-557311B9A788}"/>
              </a:ext>
            </a:extLst>
          </p:cNvPr>
          <p:cNvSpPr txBox="1">
            <a:spLocks noGrp="1"/>
          </p:cNvSpPr>
          <p:nvPr>
            <p:ph type="title"/>
          </p:nvPr>
        </p:nvSpPr>
        <p:spPr>
          <a:xfrm>
            <a:off x="2471979" y="135059"/>
            <a:ext cx="6517037" cy="697974"/>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ct val="61109"/>
              <a:buFont typeface="Arial"/>
              <a:buNone/>
            </a:pPr>
            <a:r>
              <a:rPr lang="fr" sz="1600" b="1" dirty="0">
                <a:solidFill>
                  <a:schemeClr val="lt1"/>
                </a:solidFill>
              </a:rPr>
              <a:t>7. ANNEXES Gestion de projet</a:t>
            </a:r>
            <a:br>
              <a:rPr lang="fr" sz="1600" b="1" dirty="0">
                <a:solidFill>
                  <a:schemeClr val="lt1"/>
                </a:solidFill>
              </a:rPr>
            </a:br>
            <a:r>
              <a:rPr lang="fr" sz="1600" b="1" dirty="0">
                <a:solidFill>
                  <a:schemeClr val="lt1"/>
                </a:solidFill>
              </a:rPr>
              <a:t>A. Profil du projet </a:t>
            </a:r>
            <a:endParaRPr sz="2000" b="1" dirty="0">
              <a:solidFill>
                <a:schemeClr val="lt1"/>
              </a:solidFill>
            </a:endParaRPr>
          </a:p>
        </p:txBody>
      </p:sp>
      <p:sp>
        <p:nvSpPr>
          <p:cNvPr id="31" name="Espace réservé du numéro de diapositive 30">
            <a:extLst>
              <a:ext uri="{FF2B5EF4-FFF2-40B4-BE49-F238E27FC236}">
                <a16:creationId xmlns:a16="http://schemas.microsoft.com/office/drawing/2014/main" id="{E94C6743-4087-C425-B0D8-43A294584755}"/>
              </a:ext>
            </a:extLst>
          </p:cNvPr>
          <p:cNvSpPr>
            <a:spLocks noGrp="1"/>
          </p:cNvSpPr>
          <p:nvPr>
            <p:ph type="sldNum" sz="quarter" idx="12"/>
          </p:nvPr>
        </p:nvSpPr>
        <p:spPr>
          <a:xfrm>
            <a:off x="8730625" y="4871519"/>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8</a:t>
            </a:fld>
            <a:endParaRPr lang="fr-FR" dirty="0">
              <a:solidFill>
                <a:schemeClr val="tx1"/>
              </a:solidFill>
            </a:endParaRPr>
          </a:p>
        </p:txBody>
      </p:sp>
      <p:pic>
        <p:nvPicPr>
          <p:cNvPr id="4" name="Image 3">
            <a:extLst>
              <a:ext uri="{FF2B5EF4-FFF2-40B4-BE49-F238E27FC236}">
                <a16:creationId xmlns:a16="http://schemas.microsoft.com/office/drawing/2014/main" id="{8D12DC01-235B-4D1B-4B98-3E743A024193}"/>
              </a:ext>
            </a:extLst>
          </p:cNvPr>
          <p:cNvPicPr>
            <a:picLocks noChangeAspect="1"/>
          </p:cNvPicPr>
          <p:nvPr/>
        </p:nvPicPr>
        <p:blipFill>
          <a:blip r:embed="rId5"/>
          <a:stretch>
            <a:fillRect/>
          </a:stretch>
        </p:blipFill>
        <p:spPr>
          <a:xfrm>
            <a:off x="337915" y="1273910"/>
            <a:ext cx="4490827" cy="3156732"/>
          </a:xfrm>
          <a:prstGeom prst="rect">
            <a:avLst/>
          </a:prstGeom>
        </p:spPr>
      </p:pic>
      <p:sp>
        <p:nvSpPr>
          <p:cNvPr id="6" name="ZoneTexte 5">
            <a:extLst>
              <a:ext uri="{FF2B5EF4-FFF2-40B4-BE49-F238E27FC236}">
                <a16:creationId xmlns:a16="http://schemas.microsoft.com/office/drawing/2014/main" id="{F290C018-DBD6-307E-9AB8-6060E84B65AA}"/>
              </a:ext>
            </a:extLst>
          </p:cNvPr>
          <p:cNvSpPr txBox="1">
            <a:spLocks noGrp="1" noRot="1" noMove="1" noResize="1" noEditPoints="1" noAdjustHandles="1" noChangeArrowheads="1" noChangeShapeType="1"/>
          </p:cNvSpPr>
          <p:nvPr/>
        </p:nvSpPr>
        <p:spPr>
          <a:xfrm>
            <a:off x="5013702" y="1273910"/>
            <a:ext cx="3975315" cy="3477875"/>
          </a:xfrm>
          <a:prstGeom prst="rect">
            <a:avLst/>
          </a:prstGeom>
          <a:noFill/>
        </p:spPr>
        <p:txBody>
          <a:bodyPr wrap="square" rtlCol="0">
            <a:spAutoFit/>
          </a:bodyPr>
          <a:lstStyle/>
          <a:p>
            <a:r>
              <a:rPr lang="fr-FR" sz="1100" b="1" u="sng" dirty="0"/>
              <a:t>Enjeu :</a:t>
            </a:r>
            <a:r>
              <a:rPr lang="fr-FR" sz="1100" dirty="0"/>
              <a:t> Ce projet n’a pas de réel enjeu mis à part qu’il va en découler une note. Cependant, le sujet qui est traité dans ce dernier à un enjeu bien plus important.</a:t>
            </a:r>
          </a:p>
          <a:p>
            <a:endParaRPr lang="fr-FR" sz="1100" dirty="0"/>
          </a:p>
          <a:p>
            <a:r>
              <a:rPr lang="fr-FR" sz="1100" b="1" u="sng" dirty="0"/>
              <a:t>Innovation :</a:t>
            </a:r>
            <a:r>
              <a:rPr lang="fr-FR" sz="1100" dirty="0"/>
              <a:t> Nous n’avons rien inventé dans ce projet, des sites comme le nôtre il en existe déjà, nous n’avons cependant pris aucune information sur ces derniers, et nous avons tout inventé, des questions jusqu’à l’architecture du site.</a:t>
            </a:r>
          </a:p>
          <a:p>
            <a:endParaRPr lang="fr-FR" sz="1100" dirty="0"/>
          </a:p>
          <a:p>
            <a:r>
              <a:rPr lang="fr-FR" sz="1100" b="1" u="sng" dirty="0"/>
              <a:t>Autonomie :</a:t>
            </a:r>
            <a:r>
              <a:rPr lang="fr-FR" sz="1100" dirty="0"/>
              <a:t> Tout au long de ce projet, nous étions suivis par Enactus, et nous aurions pu faire appel à des professeurs. Or, nous ne les avons pas tellement sollicités.</a:t>
            </a:r>
          </a:p>
          <a:p>
            <a:endParaRPr lang="fr-FR" sz="1100" dirty="0"/>
          </a:p>
          <a:p>
            <a:r>
              <a:rPr lang="fr-FR" sz="1100" b="1" u="sng" dirty="0"/>
              <a:t>Budget :</a:t>
            </a:r>
            <a:r>
              <a:rPr lang="fr-FR" sz="1100" dirty="0"/>
              <a:t> Nous n’avons pas eu besoin de budget.</a:t>
            </a:r>
          </a:p>
          <a:p>
            <a:endParaRPr lang="fr-FR" sz="1100" dirty="0"/>
          </a:p>
          <a:p>
            <a:r>
              <a:rPr lang="fr-FR" sz="1100" b="1" u="sng" dirty="0"/>
              <a:t>Délai :</a:t>
            </a:r>
            <a:r>
              <a:rPr lang="fr-FR" sz="1100" dirty="0"/>
              <a:t> Nous avons eu un peu plus de 3 mois pour finir ce projet.</a:t>
            </a:r>
          </a:p>
          <a:p>
            <a:endParaRPr lang="fr-FR" sz="1100" dirty="0"/>
          </a:p>
        </p:txBody>
      </p:sp>
    </p:spTree>
    <p:extLst>
      <p:ext uri="{BB962C8B-B14F-4D97-AF65-F5344CB8AC3E}">
        <p14:creationId xmlns:p14="http://schemas.microsoft.com/office/powerpoint/2010/main" val="968964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pic>
        <p:nvPicPr>
          <p:cNvPr id="149" name="Google Shape;149;p1" descr="Une image contenant Police, Graphique, symbole, logo&#10;&#10;Description générée automatiquement"/>
          <p:cNvPicPr preferRelativeResize="0">
            <a:picLocks noGrp="1"/>
          </p:cNvPicPr>
          <p:nvPr>
            <p:ph idx="1"/>
          </p:nvPr>
        </p:nvPicPr>
        <p:blipFill rotWithShape="1">
          <a:blip r:embed="rId4">
            <a:alphaModFix/>
          </a:blip>
          <a:srcRect/>
          <a:stretch/>
        </p:blipFill>
        <p:spPr>
          <a:xfrm>
            <a:off x="7749" y="7749"/>
            <a:ext cx="2233803" cy="825284"/>
          </a:xfrm>
          <a:prstGeom prst="rect">
            <a:avLst/>
          </a:prstGeom>
          <a:noFill/>
          <a:ln>
            <a:solidFill>
              <a:schemeClr val="tx1"/>
            </a:solidFill>
          </a:ln>
          <a:effectLst>
            <a:outerShdw blurRad="25400">
              <a:srgbClr val="000000">
                <a:alpha val="45882"/>
              </a:srgbClr>
            </a:outerShdw>
          </a:effectLst>
        </p:spPr>
      </p:pic>
      <p:sp>
        <p:nvSpPr>
          <p:cNvPr id="5" name="Google Shape;155;p3">
            <a:extLst>
              <a:ext uri="{FF2B5EF4-FFF2-40B4-BE49-F238E27FC236}">
                <a16:creationId xmlns:a16="http://schemas.microsoft.com/office/drawing/2014/main" id="{3F76F79B-355E-A630-1EBB-557311B9A788}"/>
              </a:ext>
            </a:extLst>
          </p:cNvPr>
          <p:cNvSpPr txBox="1">
            <a:spLocks noGrp="1"/>
          </p:cNvSpPr>
          <p:nvPr>
            <p:ph type="title"/>
          </p:nvPr>
        </p:nvSpPr>
        <p:spPr>
          <a:xfrm>
            <a:off x="2471979" y="135059"/>
            <a:ext cx="6517037" cy="697974"/>
          </a:xfrm>
          <a:prstGeom prst="rect">
            <a:avLst/>
          </a:prstGeom>
          <a:noFill/>
          <a:ln>
            <a:noFill/>
          </a:ln>
          <a:effectLst>
            <a:outerShdw blurRad="25400">
              <a:srgbClr val="000000">
                <a:alpha val="45882"/>
              </a:srgbClr>
            </a:outerShdw>
          </a:effectLst>
        </p:spPr>
        <p:txBody>
          <a:bodyPr spcFirstLastPara="1" wrap="square" lIns="91425" tIns="91425" rIns="91425" bIns="91425" anchor="t" anchorCtr="0">
            <a:noAutofit/>
          </a:bodyPr>
          <a:lstStyle/>
          <a:p>
            <a:pPr marL="0" lvl="0" indent="0" algn="ctr" rtl="0">
              <a:lnSpc>
                <a:spcPct val="115000"/>
              </a:lnSpc>
              <a:spcBef>
                <a:spcPts val="0"/>
              </a:spcBef>
              <a:spcAft>
                <a:spcPts val="1200"/>
              </a:spcAft>
              <a:buClr>
                <a:schemeClr val="dk1"/>
              </a:buClr>
              <a:buSzPct val="61109"/>
              <a:buFont typeface="Arial"/>
              <a:buNone/>
            </a:pPr>
            <a:r>
              <a:rPr lang="fr" sz="1600" b="1" dirty="0">
                <a:solidFill>
                  <a:schemeClr val="lt1"/>
                </a:solidFill>
              </a:rPr>
              <a:t>7. ANNEXES Gestion de projet</a:t>
            </a:r>
            <a:br>
              <a:rPr lang="fr" sz="1600" b="1" dirty="0">
                <a:solidFill>
                  <a:schemeClr val="lt1"/>
                </a:solidFill>
              </a:rPr>
            </a:br>
            <a:r>
              <a:rPr lang="fr" sz="1600" b="1" dirty="0">
                <a:solidFill>
                  <a:schemeClr val="lt1"/>
                </a:solidFill>
              </a:rPr>
              <a:t>B. WBS </a:t>
            </a:r>
            <a:endParaRPr sz="2000" b="1" dirty="0">
              <a:solidFill>
                <a:schemeClr val="lt1"/>
              </a:solidFill>
            </a:endParaRPr>
          </a:p>
        </p:txBody>
      </p:sp>
      <p:sp>
        <p:nvSpPr>
          <p:cNvPr id="31" name="Espace réservé du numéro de diapositive 30">
            <a:extLst>
              <a:ext uri="{FF2B5EF4-FFF2-40B4-BE49-F238E27FC236}">
                <a16:creationId xmlns:a16="http://schemas.microsoft.com/office/drawing/2014/main" id="{E94C6743-4087-C425-B0D8-43A294584755}"/>
              </a:ext>
            </a:extLst>
          </p:cNvPr>
          <p:cNvSpPr>
            <a:spLocks noGrp="1"/>
          </p:cNvSpPr>
          <p:nvPr>
            <p:ph type="sldNum" sz="quarter" idx="12"/>
          </p:nvPr>
        </p:nvSpPr>
        <p:spPr>
          <a:xfrm>
            <a:off x="8730625" y="4871519"/>
            <a:ext cx="413375" cy="273844"/>
          </a:xfrm>
        </p:spPr>
        <p:txBody>
          <a:bodyPr/>
          <a:lstStyle/>
          <a:p>
            <a:pPr marL="0" lvl="0" indent="0" algn="r" rtl="0">
              <a:spcBef>
                <a:spcPts val="0"/>
              </a:spcBef>
              <a:spcAft>
                <a:spcPts val="0"/>
              </a:spcAft>
              <a:buNone/>
            </a:pPr>
            <a:fld id="{00000000-1234-1234-1234-123412341234}" type="slidenum">
              <a:rPr lang="fr-FR" smtClean="0">
                <a:solidFill>
                  <a:schemeClr val="tx1"/>
                </a:solidFill>
              </a:rPr>
              <a:t>9</a:t>
            </a:fld>
            <a:endParaRPr lang="fr-FR" dirty="0">
              <a:solidFill>
                <a:schemeClr val="tx1"/>
              </a:solidFill>
            </a:endParaRPr>
          </a:p>
        </p:txBody>
      </p:sp>
      <p:pic>
        <p:nvPicPr>
          <p:cNvPr id="2" name="Image 1">
            <a:extLst>
              <a:ext uri="{FF2B5EF4-FFF2-40B4-BE49-F238E27FC236}">
                <a16:creationId xmlns:a16="http://schemas.microsoft.com/office/drawing/2014/main" id="{38D80312-BCF6-0B97-7C3B-26D6BADFACBF}"/>
              </a:ext>
            </a:extLst>
          </p:cNvPr>
          <p:cNvPicPr>
            <a:picLocks noChangeAspect="1"/>
          </p:cNvPicPr>
          <p:nvPr/>
        </p:nvPicPr>
        <p:blipFill>
          <a:blip r:embed="rId5"/>
          <a:stretch>
            <a:fillRect/>
          </a:stretch>
        </p:blipFill>
        <p:spPr>
          <a:xfrm>
            <a:off x="1582764" y="1107307"/>
            <a:ext cx="5978471" cy="2395930"/>
          </a:xfrm>
          <a:prstGeom prst="rect">
            <a:avLst/>
          </a:prstGeom>
        </p:spPr>
      </p:pic>
      <p:sp>
        <p:nvSpPr>
          <p:cNvPr id="3" name="ZoneTexte 2">
            <a:extLst>
              <a:ext uri="{FF2B5EF4-FFF2-40B4-BE49-F238E27FC236}">
                <a16:creationId xmlns:a16="http://schemas.microsoft.com/office/drawing/2014/main" id="{4DBC82FC-B970-7412-A191-5370AABA2015}"/>
              </a:ext>
            </a:extLst>
          </p:cNvPr>
          <p:cNvSpPr txBox="1"/>
          <p:nvPr/>
        </p:nvSpPr>
        <p:spPr>
          <a:xfrm>
            <a:off x="147234" y="3750590"/>
            <a:ext cx="8841782" cy="938719"/>
          </a:xfrm>
          <a:prstGeom prst="rect">
            <a:avLst/>
          </a:prstGeom>
          <a:noFill/>
        </p:spPr>
        <p:txBody>
          <a:bodyPr wrap="square" rtlCol="0">
            <a:spAutoFit/>
          </a:bodyPr>
          <a:lstStyle/>
          <a:p>
            <a:r>
              <a:rPr lang="fr-FR" sz="1100" dirty="0"/>
              <a:t>Nous avons découpé le projet en 3 parties distinctes : </a:t>
            </a:r>
          </a:p>
          <a:p>
            <a:endParaRPr lang="fr-FR" sz="1100" dirty="0"/>
          </a:p>
          <a:p>
            <a:r>
              <a:rPr lang="fr-FR" sz="1100" b="1" u="sng" dirty="0"/>
              <a:t>Front-end :</a:t>
            </a:r>
            <a:r>
              <a:rPr lang="fr-FR" sz="1100" dirty="0"/>
              <a:t> Ce que voit l’utilisateur.</a:t>
            </a:r>
          </a:p>
          <a:p>
            <a:r>
              <a:rPr lang="fr-FR" sz="1100" b="1" u="sng" dirty="0"/>
              <a:t>Back-end :</a:t>
            </a:r>
            <a:r>
              <a:rPr lang="fr-FR" sz="1100" dirty="0"/>
              <a:t> Ce qui est invisible pour l’utilisateur.</a:t>
            </a:r>
          </a:p>
          <a:p>
            <a:r>
              <a:rPr lang="fr-FR" sz="1100" b="1" i="1" dirty="0"/>
              <a:t>Algorithmie :</a:t>
            </a:r>
            <a:r>
              <a:rPr lang="fr-FR" sz="1100" dirty="0"/>
              <a:t> Créé les liens entre le Front-end et le Back-end.</a:t>
            </a:r>
          </a:p>
        </p:txBody>
      </p:sp>
    </p:spTree>
    <p:extLst>
      <p:ext uri="{BB962C8B-B14F-4D97-AF65-F5344CB8AC3E}">
        <p14:creationId xmlns:p14="http://schemas.microsoft.com/office/powerpoint/2010/main" val="9685374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illage">
  <a:themeElements>
    <a:clrScheme name="Maillag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aillag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illage">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{975DDCAA-4175-1140-82D2-6DF3C4EF14EB}tf10001063</Template>
  <TotalTime>244</TotalTime>
  <Words>1085</Words>
  <Application>Microsoft Macintosh PowerPoint</Application>
  <PresentationFormat>Affichage à l'écran (16:9)</PresentationFormat>
  <Paragraphs>96</Paragraphs>
  <Slides>12</Slides>
  <Notes>12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Century Gothic</vt:lpstr>
      <vt:lpstr>Noto Sans Symbols</vt:lpstr>
      <vt:lpstr>Calibri</vt:lpstr>
      <vt:lpstr>Arial</vt:lpstr>
      <vt:lpstr>Maillage</vt:lpstr>
      <vt:lpstr>Présentation PowerPoint</vt:lpstr>
      <vt:lpstr>1. À quel(s) enjeu(x) de société répond le projet ? Quel est le problème précis que tu as identifié ?</vt:lpstr>
      <vt:lpstr>2. Qui sont tes bénéficiaires ? Quels retours as-tu reçu de leur part sur ton projet ?</vt:lpstr>
      <vt:lpstr>3. Comment ton projet va-t-il impacter tes bénéficiaires/ton environnement ? Quels indicateurs vas-tu suivre pour voir si ton projet atteint son objectif ? </vt:lpstr>
      <vt:lpstr>4. Quel est le produit/service proposé, peux-tu nous présenter ton projet ? Précise nous ses fonctionnalités ou ses attributs par exemple. </vt:lpstr>
      <vt:lpstr>5. Décris-nous également son modèle économique ?</vt:lpstr>
      <vt:lpstr>6. Quels sont les objectifs pour l’année à venir ? Partage-nous les prochaines grandes étapes de réalisation de projet</vt:lpstr>
      <vt:lpstr>7. ANNEXES Gestion de projet A. Profil du projet </vt:lpstr>
      <vt:lpstr>7. ANNEXES Gestion de projet B. WBS </vt:lpstr>
      <vt:lpstr>7. ANNEXES Gestion de projet C. Matrice SWOT </vt:lpstr>
      <vt:lpstr>7. ANNEXES Gestion de projet D. Matrice raci</vt:lpstr>
      <vt:lpstr>7. ANNEXES Gestion de projet E. Diagramme de gantt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Martin Biche</cp:lastModifiedBy>
  <cp:revision>2</cp:revision>
  <dcterms:modified xsi:type="dcterms:W3CDTF">2024-01-09T13:25:40Z</dcterms:modified>
</cp:coreProperties>
</file>